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85" r:id="rId5"/>
    <p:sldId id="286" r:id="rId6"/>
    <p:sldId id="259" r:id="rId7"/>
    <p:sldId id="260" r:id="rId8"/>
    <p:sldId id="261" r:id="rId9"/>
    <p:sldId id="262" r:id="rId10"/>
    <p:sldId id="288" r:id="rId11"/>
    <p:sldId id="289" r:id="rId12"/>
    <p:sldId id="290" r:id="rId13"/>
    <p:sldId id="291" r:id="rId14"/>
    <p:sldId id="317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2" r:id="rId34"/>
    <p:sldId id="310" r:id="rId35"/>
    <p:sldId id="311" r:id="rId36"/>
    <p:sldId id="314" r:id="rId37"/>
    <p:sldId id="315" r:id="rId38"/>
    <p:sldId id="316" r:id="rId39"/>
    <p:sldId id="313" r:id="rId40"/>
    <p:sldId id="318" r:id="rId41"/>
    <p:sldId id="269" r:id="rId42"/>
    <p:sldId id="270" r:id="rId43"/>
    <p:sldId id="320" r:id="rId44"/>
    <p:sldId id="319" r:id="rId45"/>
    <p:sldId id="321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0" r:id="rId56"/>
    <p:sldId id="287" r:id="rId57"/>
    <p:sldId id="28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34"/>
    </p:cViewPr>
  </p:sorter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82384-FFF0-4B6C-870E-B4D5A6F04A6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0FCFC-CEE3-422B-AB20-6DE2055D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01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40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66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38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5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40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95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16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55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40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07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50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87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90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07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43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04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97504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46849"/>
            <a:ext cx="5486400" cy="360045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6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10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22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75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9731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99440"/>
          </a:xfrm>
        </p:spPr>
        <p:txBody>
          <a:bodyPr/>
          <a:lstStyle/>
          <a:p>
            <a:endParaRPr lang="en-US" alt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56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8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50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19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37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5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en-US" sz="2000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8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926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8970-0C36-4143-84C1-0190DAE84108}" type="slidenum">
              <a:rPr lang="en-US" smtClean="0"/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87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40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488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4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268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27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21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353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24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0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804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78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594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19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556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10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784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01424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9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2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70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0FCFC-CEE3-422B-AB20-6DE2055DC4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1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5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4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0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6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1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6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6F4F1-5CB6-47F8-9AA2-E6DDB5652A8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38F6-9435-41BC-89DB-B45AC1C15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salituro@aquinas.or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9345" y="2807854"/>
            <a:ext cx="9144000" cy="105309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Welcome to STA</a:t>
            </a:r>
            <a:endParaRPr lang="en-US" sz="8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652837" cy="13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99" y="2011632"/>
            <a:ext cx="90084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A Day in the Life of an STA Student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sz="5400" dirty="0" smtClean="0"/>
              <a:t>Mrs. Michelle </a:t>
            </a:r>
            <a:r>
              <a:rPr lang="en-US" sz="5400" dirty="0" err="1" smtClean="0"/>
              <a:t>Purkiss</a:t>
            </a:r>
            <a:endParaRPr lang="en-US" sz="5400" dirty="0" smtClean="0"/>
          </a:p>
          <a:p>
            <a:r>
              <a:rPr lang="en-US" sz="5400" dirty="0" smtClean="0"/>
              <a:t>Acting Vice-Principal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9497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514" y="2454275"/>
            <a:ext cx="5144861" cy="28702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16600" b="1" dirty="0" smtClean="0"/>
              <a:t>What to Wear? – School Uniform</a:t>
            </a:r>
            <a:endParaRPr lang="en-US" altLang="en-US" sz="16600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    </a:t>
            </a:r>
            <a:endParaRPr lang="en-US" altLang="en-US" dirty="0"/>
          </a:p>
        </p:txBody>
      </p:sp>
      <p:pic>
        <p:nvPicPr>
          <p:cNvPr id="307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05025"/>
            <a:ext cx="573405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99" y="2003965"/>
            <a:ext cx="6582526" cy="829772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What to Wear</a:t>
            </a:r>
            <a:r>
              <a:rPr lang="en-US" sz="6000" b="1" dirty="0" smtClean="0"/>
              <a:t>? - PHE</a:t>
            </a:r>
            <a:endParaRPr lang="en-US" altLang="en-US" sz="6000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4441" y="3637210"/>
            <a:ext cx="2443497" cy="11731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en-US" sz="21600" dirty="0" smtClean="0"/>
              <a:t>Regular PHE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    </a:t>
            </a:r>
            <a:endParaRPr lang="en-US" altLang="en-US" dirty="0"/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520" y="553871"/>
            <a:ext cx="3132266" cy="417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38" y="2964132"/>
            <a:ext cx="2649538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850313" y="5165198"/>
            <a:ext cx="2771775" cy="1173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1600" dirty="0" smtClean="0"/>
              <a:t>Academy PHE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 smtClean="0"/>
              <a:t>   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350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9700" y="1500806"/>
            <a:ext cx="7119752" cy="889969"/>
          </a:xfrm>
        </p:spPr>
        <p:txBody>
          <a:bodyPr/>
          <a:lstStyle/>
          <a:p>
            <a:r>
              <a:rPr lang="en-US" sz="4800" b="1" dirty="0"/>
              <a:t>What to Wear</a:t>
            </a:r>
            <a:r>
              <a:rPr lang="en-US" sz="4800" b="1" dirty="0" smtClean="0"/>
              <a:t>? – Spirit Days</a:t>
            </a:r>
            <a:endParaRPr lang="en-US" altLang="en-US" sz="4800" b="1" dirty="0"/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52" y="2390775"/>
            <a:ext cx="27178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77" y="2209800"/>
            <a:ext cx="27178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4" y="274334"/>
            <a:ext cx="7012616" cy="1397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2925" y="2562225"/>
            <a:ext cx="356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600" dirty="0" smtClean="0"/>
              <a:t>Possible theme</a:t>
            </a:r>
            <a:endParaRPr lang="en-US" sz="3600" dirty="0"/>
          </a:p>
        </p:txBody>
      </p:sp>
      <p:sp>
        <p:nvSpPr>
          <p:cNvPr id="4" name="Left Arrow 3"/>
          <p:cNvSpPr/>
          <p:nvPr/>
        </p:nvSpPr>
        <p:spPr>
          <a:xfrm>
            <a:off x="4507392" y="2619375"/>
            <a:ext cx="2102958" cy="40957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07392" y="4429125"/>
            <a:ext cx="3506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600" dirty="0" smtClean="0"/>
              <a:t>Support for Campus Ministry</a:t>
            </a:r>
            <a:endParaRPr lang="en-US" sz="3600" dirty="0"/>
          </a:p>
        </p:txBody>
      </p:sp>
      <p:sp>
        <p:nvSpPr>
          <p:cNvPr id="5" name="Right Arrow 4"/>
          <p:cNvSpPr/>
          <p:nvPr/>
        </p:nvSpPr>
        <p:spPr>
          <a:xfrm>
            <a:off x="5543550" y="4524375"/>
            <a:ext cx="2257425" cy="4286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399" y="2216882"/>
            <a:ext cx="6608170" cy="98351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4000" b="1" dirty="0" smtClean="0"/>
              <a:t>Pack your device!</a:t>
            </a:r>
            <a:endParaRPr lang="en-US" altLang="en-US" sz="24000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/>
              <a:t>    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53" y="2901462"/>
            <a:ext cx="5303435" cy="35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99" y="2134529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b="1" dirty="0" smtClean="0"/>
              <a:t>Daily Schedule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sz="32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6667" y="2864975"/>
            <a:ext cx="6230815" cy="3393569"/>
          </a:xfrm>
        </p:spPr>
        <p:txBody>
          <a:bodyPr>
            <a:noAutofit/>
          </a:bodyPr>
          <a:lstStyle/>
          <a:p>
            <a:pPr algn="just"/>
            <a:r>
              <a:rPr lang="en-US" altLang="en-US" sz="3200" dirty="0" smtClean="0"/>
              <a:t>Start: 8:30 am </a:t>
            </a:r>
            <a:r>
              <a:rPr lang="en-US" altLang="en-US" sz="3200" dirty="0"/>
              <a:t>(</a:t>
            </a:r>
            <a:r>
              <a:rPr lang="en-US" altLang="en-US" sz="3200" b="1" dirty="0"/>
              <a:t>except Mondays </a:t>
            </a:r>
            <a:r>
              <a:rPr lang="en-US" altLang="en-US" sz="3200" dirty="0" smtClean="0"/>
              <a:t>which is 9:20 am)</a:t>
            </a:r>
          </a:p>
          <a:p>
            <a:pPr algn="just"/>
            <a:r>
              <a:rPr lang="en-US" altLang="en-US" sz="3200" dirty="0" smtClean="0"/>
              <a:t>Finish </a:t>
            </a:r>
            <a:r>
              <a:rPr lang="en-US" altLang="en-US" sz="3200" dirty="0"/>
              <a:t>at 3:00 </a:t>
            </a:r>
            <a:r>
              <a:rPr lang="en-US" altLang="en-US" sz="3200" dirty="0" smtClean="0"/>
              <a:t>pm </a:t>
            </a:r>
            <a:r>
              <a:rPr lang="en-US" altLang="en-US" sz="3200" dirty="0"/>
              <a:t>each </a:t>
            </a:r>
            <a:r>
              <a:rPr lang="en-US" altLang="en-US" sz="3200" dirty="0" smtClean="0"/>
              <a:t>day  </a:t>
            </a:r>
          </a:p>
          <a:p>
            <a:pPr algn="just"/>
            <a:r>
              <a:rPr lang="en-US" altLang="en-US" sz="3200" dirty="0" smtClean="0"/>
              <a:t>Students </a:t>
            </a:r>
            <a:r>
              <a:rPr lang="en-US" altLang="en-US" sz="3200" dirty="0"/>
              <a:t>have four classes each day except on Wednesdays when they also have their Advisory class.</a:t>
            </a:r>
          </a:p>
        </p:txBody>
      </p:sp>
      <p:pic>
        <p:nvPicPr>
          <p:cNvPr id="614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69" y="2309269"/>
            <a:ext cx="3955806" cy="296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DAILY SCHEDULE</a:t>
            </a:r>
            <a:br>
              <a:rPr lang="en-US" altLang="en-US" dirty="0" smtClean="0">
                <a:solidFill>
                  <a:schemeClr val="bg1"/>
                </a:solidFill>
              </a:rPr>
            </a:b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143000"/>
            <a:ext cx="8534400" cy="4648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smtClean="0">
                <a:solidFill>
                  <a:schemeClr val="bg1"/>
                </a:solidFill>
              </a:rPr>
              <a:t>	</a:t>
            </a:r>
            <a:endParaRPr lang="en-US" altLang="en-US" sz="2400">
              <a:solidFill>
                <a:schemeClr val="bg1"/>
              </a:solidFill>
            </a:endParaRP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8" y="67803"/>
            <a:ext cx="9321002" cy="656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4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99" y="208597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b="1" dirty="0" smtClean="0"/>
              <a:t>Daily Schedule</a:t>
            </a:r>
            <a:r>
              <a:rPr lang="en-US" altLang="en-US" dirty="0" smtClean="0">
                <a:solidFill>
                  <a:schemeClr val="bg1"/>
                </a:solidFill>
              </a:rPr>
              <a:t/>
            </a:r>
            <a:br>
              <a:rPr lang="en-US" altLang="en-US" dirty="0" smtClean="0">
                <a:solidFill>
                  <a:schemeClr val="bg1"/>
                </a:solidFill>
              </a:rPr>
            </a:b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2870200"/>
            <a:ext cx="48291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870200"/>
            <a:ext cx="47815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8775" y="1021032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LOCKERS</a:t>
            </a:r>
            <a:endParaRPr lang="en-US" altLang="en-US" sz="32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399" y="2164032"/>
            <a:ext cx="4158859" cy="226509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/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011632"/>
            <a:ext cx="584835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825" y="2457450"/>
            <a:ext cx="3838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Lockers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7724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99" y="2135765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 dirty="0" smtClean="0"/>
              <a:t>Need Help?</a:t>
            </a:r>
            <a:endParaRPr lang="en-US" altLang="en-US" sz="6000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7524" y="2790824"/>
            <a:ext cx="7305675" cy="3686175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/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278765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3278765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399" y="2110154"/>
            <a:ext cx="9144000" cy="1046285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404093" cy="1276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99" y="1855177"/>
            <a:ext cx="7302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Opening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99399" y="2857803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Land Acknowledgement – Mr. Joe </a:t>
            </a:r>
            <a:r>
              <a:rPr lang="en-US" sz="3600" dirty="0" err="1" smtClean="0"/>
              <a:t>Galat</a:t>
            </a:r>
            <a:r>
              <a:rPr lang="en-US" sz="3600" dirty="0" smtClean="0"/>
              <a:t>, Acting 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Opening Prayer – Father Jeff Thompson, CSB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Welcome - </a:t>
            </a:r>
            <a:r>
              <a:rPr lang="en-US" sz="3600" dirty="0"/>
              <a:t>Mr. Joe </a:t>
            </a:r>
            <a:r>
              <a:rPr lang="en-US" sz="3600" dirty="0" err="1"/>
              <a:t>Galat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Introduction of New Principal – Mr. </a:t>
            </a:r>
            <a:r>
              <a:rPr lang="en-US" sz="3600" dirty="0" err="1" smtClean="0"/>
              <a:t>Mieszko</a:t>
            </a:r>
            <a:r>
              <a:rPr lang="en-US" sz="3600" dirty="0" smtClean="0"/>
              <a:t> </a:t>
            </a:r>
            <a:r>
              <a:rPr lang="en-US" sz="3600" dirty="0" err="1" smtClean="0"/>
              <a:t>Krol</a:t>
            </a:r>
            <a:r>
              <a:rPr lang="en-US" sz="3600" dirty="0" smtClean="0"/>
              <a:t>, Incoming Principal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6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924050"/>
            <a:ext cx="295714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 dirty="0" smtClean="0"/>
              <a:t>Lunch!</a:t>
            </a:r>
            <a:endParaRPr lang="en-US" altLang="en-US" sz="6000" b="1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7224" y="3505200"/>
            <a:ext cx="5895975" cy="33528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/>
          </a:p>
          <a:p>
            <a:pPr eaLnBrk="1" hangingPunct="1"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" y="306705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79" y="3970689"/>
            <a:ext cx="3229096" cy="24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338696"/>
            <a:ext cx="3900604" cy="292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1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890" y="1907066"/>
            <a:ext cx="10744952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5400" b="1" dirty="0" smtClean="0"/>
              <a:t>Extra Help – Where Can Students Go?</a:t>
            </a:r>
            <a:endParaRPr lang="en-US" altLang="en-US" sz="5400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09950" y="2089419"/>
            <a:ext cx="8534400" cy="4648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10206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65" y="3335606"/>
            <a:ext cx="3771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9399" y="2011632"/>
            <a:ext cx="105383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Course Electives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5400" dirty="0" smtClean="0"/>
              <a:t>Mr. Tim Horton</a:t>
            </a:r>
          </a:p>
          <a:p>
            <a:r>
              <a:rPr lang="en-US" sz="5400" dirty="0" smtClean="0"/>
              <a:t>Vice-Principal and Director of Music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353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825" y="1968502"/>
            <a:ext cx="100664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b="1" dirty="0" smtClean="0"/>
              <a:t>Applied Design, Skills </a:t>
            </a:r>
            <a:r>
              <a:rPr lang="en-US" altLang="en-US" sz="5400" b="1" dirty="0"/>
              <a:t>&amp; </a:t>
            </a:r>
            <a:r>
              <a:rPr lang="en-US" altLang="en-US" sz="5400" b="1" dirty="0" smtClean="0"/>
              <a:t>Technology </a:t>
            </a:r>
            <a:r>
              <a:rPr lang="en-US" altLang="en-US" sz="5400" b="1" dirty="0"/>
              <a:t>8</a:t>
            </a:r>
            <a:br>
              <a:rPr lang="en-US" altLang="en-US" sz="5400" b="1" dirty="0"/>
            </a:br>
            <a:r>
              <a:rPr lang="en-US" altLang="en-US" sz="3200" dirty="0"/>
              <a:t>offered with Art, Drama and Band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0775" y="2874963"/>
            <a:ext cx="8534400" cy="4648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/>
          </a:p>
          <a:p>
            <a:pPr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4" y="3287333"/>
            <a:ext cx="4371975" cy="291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7" y="3209925"/>
            <a:ext cx="4351776" cy="28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49476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b="1" dirty="0" smtClean="0"/>
              <a:t>Art 8 + ADST 8</a:t>
            </a:r>
            <a:br>
              <a:rPr lang="en-US" altLang="en-US" sz="6000" b="1" dirty="0" smtClean="0"/>
            </a:br>
            <a:r>
              <a:rPr lang="en-US" altLang="en-US" sz="3200" dirty="0" err="1"/>
              <a:t>S</a:t>
            </a:r>
            <a:r>
              <a:rPr lang="en-US" altLang="en-US" sz="3200" dirty="0" err="1" smtClean="0"/>
              <a:t>emestered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(Sep-Jan and Feb-June)</a:t>
            </a: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1" y="3641726"/>
            <a:ext cx="37941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657601"/>
            <a:ext cx="3771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99" y="214529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300" b="1" dirty="0" smtClean="0"/>
              <a:t>Drama 8 + ADST 8</a:t>
            </a:r>
            <a:br>
              <a:rPr lang="en-US" altLang="en-US" sz="5300" b="1" dirty="0" smtClean="0"/>
            </a:br>
            <a:r>
              <a:rPr lang="en-US" altLang="en-US" sz="3200" dirty="0" err="1"/>
              <a:t>S</a:t>
            </a:r>
            <a:r>
              <a:rPr lang="en-US" altLang="en-US" sz="3200" dirty="0" err="1" smtClean="0"/>
              <a:t>emestered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(Sep-Jan and Feb-June)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5575" y="1809750"/>
            <a:ext cx="8534400" cy="4648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/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328987"/>
            <a:ext cx="41719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328987"/>
            <a:ext cx="4171951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99" y="2189163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b="1" dirty="0" smtClean="0"/>
              <a:t>Beginner Band 8 + ADST 8</a:t>
            </a:r>
            <a:br>
              <a:rPr lang="en-US" altLang="en-US" sz="6000" b="1" dirty="0" smtClean="0"/>
            </a:br>
            <a:r>
              <a:rPr lang="en-US" altLang="en-US" sz="4000" dirty="0"/>
              <a:t>C</a:t>
            </a:r>
            <a:r>
              <a:rPr lang="en-US" altLang="en-US" sz="4000" dirty="0" smtClean="0"/>
              <a:t>oncurrent </a:t>
            </a:r>
            <a:r>
              <a:rPr lang="en-US" altLang="en-US" sz="4000" dirty="0"/>
              <a:t>(Sep-June)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36957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695700"/>
            <a:ext cx="3771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99" y="212818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b="1" dirty="0" smtClean="0"/>
              <a:t>Intermediate Band 8 + ADST 8</a:t>
            </a:r>
            <a:br>
              <a:rPr lang="en-US" altLang="en-US" sz="6000" b="1" dirty="0" smtClean="0"/>
            </a:br>
            <a:r>
              <a:rPr lang="en-US" altLang="en-US" sz="3200" dirty="0"/>
              <a:t>C</a:t>
            </a:r>
            <a:r>
              <a:rPr lang="en-US" altLang="en-US" sz="3200" dirty="0" smtClean="0"/>
              <a:t>oncurrent </a:t>
            </a:r>
            <a:r>
              <a:rPr lang="en-US" altLang="en-US" sz="3200" dirty="0"/>
              <a:t>(Sep-June)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00425" y="2095500"/>
            <a:ext cx="8534400" cy="4648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/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3220861"/>
            <a:ext cx="4324350" cy="28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119198"/>
            <a:ext cx="4476750" cy="298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4426" y="2170906"/>
            <a:ext cx="6210299" cy="388699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altLang="en-US" sz="4400" b="1" dirty="0" smtClean="0"/>
              <a:t>Electives: Grade 8 - 12</a:t>
            </a:r>
            <a:endParaRPr lang="en-US" altLang="en-US" sz="4400" b="1" dirty="0"/>
          </a:p>
          <a:p>
            <a:pPr eaLnBrk="1" hangingPunct="1"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r>
              <a:rPr lang="en-US" altLang="en-US" sz="2400" dirty="0"/>
              <a:t>Fine Art 8 can be followed with Fine Art 9, 10, 11 and 12.</a:t>
            </a:r>
          </a:p>
          <a:p>
            <a:r>
              <a:rPr lang="en-US" altLang="en-US" sz="2400" dirty="0"/>
              <a:t>Drama 8 can be followed with Drama 9, 10, and Acting 11/12.</a:t>
            </a:r>
          </a:p>
          <a:p>
            <a:r>
              <a:rPr lang="en-US" altLang="en-US" sz="2400" dirty="0"/>
              <a:t>Band 8 can be followed with Concert Band 9, 10, 11 and 12.</a:t>
            </a:r>
          </a:p>
          <a:p>
            <a:r>
              <a:rPr lang="en-US" altLang="en-US" sz="2400" dirty="0"/>
              <a:t>ADST 8 is followed with ADST 9, 10, Robotics 11 and AP CS 12.</a:t>
            </a:r>
            <a:endParaRPr lang="en-US" altLang="en-US" sz="1800" dirty="0"/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68" y="3618706"/>
            <a:ext cx="3989373" cy="26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68" y="935038"/>
            <a:ext cx="3702019" cy="24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1524000" y="6172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        Acting 11/12 at Fine Arts Night	           Sr. Concert Band onstage at Disneyland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883823" cy="137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03177" y="2181225"/>
            <a:ext cx="6512048" cy="38481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	</a:t>
            </a:r>
            <a:r>
              <a:rPr lang="en-US" altLang="en-US" sz="4400" b="1" dirty="0" smtClean="0"/>
              <a:t>More Options</a:t>
            </a:r>
            <a:endParaRPr lang="en-US" altLang="en-US" sz="4400" b="1" dirty="0"/>
          </a:p>
          <a:p>
            <a:r>
              <a:rPr lang="en-US" altLang="en-US" sz="2400" dirty="0" smtClean="0"/>
              <a:t>Visual </a:t>
            </a:r>
            <a:r>
              <a:rPr lang="en-US" altLang="en-US" sz="2400" dirty="0"/>
              <a:t>Art 8 club after school for students </a:t>
            </a:r>
            <a:r>
              <a:rPr lang="en-US" altLang="en-US" sz="2400" dirty="0" smtClean="0"/>
              <a:t>not enrolled </a:t>
            </a:r>
            <a:r>
              <a:rPr lang="en-US" altLang="en-US" sz="2400" dirty="0"/>
              <a:t>in </a:t>
            </a:r>
            <a:r>
              <a:rPr lang="en-US" altLang="en-US" sz="2400" dirty="0" smtClean="0"/>
              <a:t>Art.</a:t>
            </a:r>
          </a:p>
          <a:p>
            <a:r>
              <a:rPr lang="en-US" altLang="en-US" sz="2400" dirty="0"/>
              <a:t>C</a:t>
            </a:r>
            <a:r>
              <a:rPr lang="en-US" altLang="en-US" sz="2400" dirty="0" smtClean="0"/>
              <a:t>o-curricular </a:t>
            </a:r>
            <a:r>
              <a:rPr lang="en-US" altLang="en-US" sz="2400" dirty="0" err="1"/>
              <a:t>Improv</a:t>
            </a:r>
            <a:r>
              <a:rPr lang="en-US" altLang="en-US" sz="2400" dirty="0"/>
              <a:t> Club and an annual d</a:t>
            </a:r>
            <a:r>
              <a:rPr lang="en-US" altLang="en-US" sz="2400" dirty="0" smtClean="0"/>
              <a:t>rama production </a:t>
            </a:r>
            <a:r>
              <a:rPr lang="en-US" altLang="en-US" sz="2400" dirty="0"/>
              <a:t>which are open to all students.</a:t>
            </a:r>
            <a:endParaRPr lang="en-US" altLang="en-US" sz="1800" dirty="0"/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524000" y="6172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                            Art Club	                                  Cast of TITANIC:  SPOKEN TRUTHS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15" y="3629025"/>
            <a:ext cx="387032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40005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476286" cy="1290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4885" y="2198077"/>
            <a:ext cx="100671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Regional Education Committee (REC)</a:t>
            </a:r>
          </a:p>
          <a:p>
            <a:endParaRPr lang="en-US" sz="6000" b="1" dirty="0"/>
          </a:p>
          <a:p>
            <a:r>
              <a:rPr lang="en-US" sz="5400" dirty="0" smtClean="0"/>
              <a:t>Pam </a:t>
            </a:r>
            <a:r>
              <a:rPr lang="en-US" sz="5400" dirty="0" err="1" smtClean="0"/>
              <a:t>Pasicnyk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452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180955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903900"/>
            <a:ext cx="4295775" cy="32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6350" y="1899601"/>
            <a:ext cx="4746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Jazz Ensemble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557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15481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000" b="1" dirty="0" smtClean="0"/>
              <a:t>Choir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sz="3200" dirty="0"/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33" y="2154815"/>
            <a:ext cx="4855491" cy="323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945390"/>
            <a:ext cx="4286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124" y="2011632"/>
            <a:ext cx="91440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400" b="1" dirty="0" smtClean="0"/>
              <a:t>Accelerated </a:t>
            </a:r>
            <a:r>
              <a:rPr lang="en-US" altLang="en-US" sz="4400" b="1" dirty="0"/>
              <a:t>Math and </a:t>
            </a:r>
            <a:r>
              <a:rPr lang="en-US" altLang="en-US" sz="4400" b="1" dirty="0" smtClean="0"/>
              <a:t>Advanced French </a:t>
            </a:r>
            <a:r>
              <a:rPr lang="en-US" altLang="en-US" sz="4400" b="1" dirty="0"/>
              <a:t>Placement</a:t>
            </a:r>
          </a:p>
          <a:p>
            <a:r>
              <a:rPr lang="en-US" altLang="en-US" sz="3600" dirty="0"/>
              <a:t>Students who are gifted in Math and/or French and wish to write the </a:t>
            </a:r>
            <a:r>
              <a:rPr lang="en-US" altLang="en-US" sz="3600" dirty="0" smtClean="0"/>
              <a:t>Accelerated Math </a:t>
            </a:r>
            <a:r>
              <a:rPr lang="en-US" altLang="en-US" sz="3600" dirty="0"/>
              <a:t>and/or </a:t>
            </a:r>
            <a:r>
              <a:rPr lang="en-US" altLang="en-US" sz="3600" dirty="0" smtClean="0"/>
              <a:t>Advanced French </a:t>
            </a:r>
            <a:r>
              <a:rPr lang="en-US" altLang="en-US" sz="3600" dirty="0"/>
              <a:t>placement exam </a:t>
            </a:r>
            <a:r>
              <a:rPr lang="en-US" altLang="en-US" sz="3600" dirty="0" smtClean="0"/>
              <a:t>on June 20 should </a:t>
            </a:r>
            <a:r>
              <a:rPr lang="en-US" altLang="en-US" sz="3600" dirty="0"/>
              <a:t>indicate </a:t>
            </a:r>
            <a:r>
              <a:rPr lang="en-US" altLang="en-US" sz="3600" dirty="0" smtClean="0"/>
              <a:t>this </a:t>
            </a:r>
            <a:r>
              <a:rPr lang="en-US" altLang="en-US" sz="3600" dirty="0"/>
              <a:t>on their course selection </a:t>
            </a:r>
            <a:r>
              <a:rPr lang="en-US" altLang="en-US" sz="3600" dirty="0" smtClean="0"/>
              <a:t>form</a:t>
            </a:r>
            <a:r>
              <a:rPr lang="en-US" altLang="en-US" sz="3600" dirty="0"/>
              <a:t>.</a:t>
            </a:r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9399" y="2224573"/>
            <a:ext cx="9144000" cy="341129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sz="6400" b="1" dirty="0" smtClean="0"/>
              <a:t>Enriched English 8</a:t>
            </a:r>
            <a:endParaRPr lang="en-US" altLang="en-US" sz="6400" dirty="0"/>
          </a:p>
          <a:p>
            <a:r>
              <a:rPr lang="en-US" altLang="en-US" sz="3200" dirty="0" smtClean="0"/>
              <a:t>The Enriched English 8 is a proposed new course offering.</a:t>
            </a:r>
          </a:p>
          <a:p>
            <a:r>
              <a:rPr lang="en-US" altLang="en-US" sz="3200" dirty="0" smtClean="0"/>
              <a:t>Students will fulfill the curricular competencies of the English Language Arts 8 curriculum in an enriched environment.</a:t>
            </a:r>
          </a:p>
          <a:p>
            <a:r>
              <a:rPr lang="en-US" altLang="en-US" sz="3200" dirty="0"/>
              <a:t>S</a:t>
            </a:r>
            <a:r>
              <a:rPr lang="en-US" altLang="en-US" sz="3200" dirty="0" smtClean="0"/>
              <a:t>tudents must demonstrate an understanding of English Language Arts 7 content at Extending Proficiency Level (Letter Grade A) and write the Enriched English 8 Entrance Exam on June 20.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9399" y="21717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400" b="1" dirty="0" smtClean="0"/>
              <a:t>Academy </a:t>
            </a:r>
            <a:r>
              <a:rPr lang="en-US" altLang="en-US" sz="4400" b="1" dirty="0"/>
              <a:t>PHE 8</a:t>
            </a:r>
          </a:p>
          <a:p>
            <a:pPr algn="just" eaLnBrk="1" hangingPunct="1">
              <a:buFontTx/>
              <a:buNone/>
            </a:pPr>
            <a:r>
              <a:rPr lang="en-US" altLang="en-US" sz="4000" b="1" dirty="0" smtClean="0"/>
              <a:t>The </a:t>
            </a:r>
            <a:r>
              <a:rPr lang="en-US" altLang="en-US" sz="4000" b="1" dirty="0"/>
              <a:t>Fighting Saints Sports </a:t>
            </a:r>
            <a:r>
              <a:rPr lang="en-US" altLang="en-US" sz="4000" b="1" dirty="0" smtClean="0"/>
              <a:t>Academy</a:t>
            </a:r>
            <a:endParaRPr lang="en-US" altLang="en-US" sz="4000" b="1" dirty="0"/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20" y="3625460"/>
            <a:ext cx="4186334" cy="279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95" y="3625460"/>
            <a:ext cx="4341845" cy="28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694" y="167447"/>
            <a:ext cx="2135155" cy="32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6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9399" y="2078588"/>
            <a:ext cx="8839200" cy="198844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800" b="1" dirty="0" smtClean="0"/>
              <a:t>Academy </a:t>
            </a:r>
            <a:r>
              <a:rPr lang="en-US" altLang="en-US" sz="4800" b="1" dirty="0"/>
              <a:t>PHE 8</a:t>
            </a:r>
          </a:p>
          <a:p>
            <a:r>
              <a:rPr lang="en-US" altLang="en-US" sz="3200" dirty="0" smtClean="0"/>
              <a:t>The </a:t>
            </a:r>
            <a:r>
              <a:rPr lang="en-US" altLang="en-US" sz="3200" dirty="0"/>
              <a:t>program costs $</a:t>
            </a:r>
            <a:r>
              <a:rPr lang="en-US" altLang="en-US" sz="3200" dirty="0" smtClean="0"/>
              <a:t>250.00 which can </a:t>
            </a:r>
            <a:r>
              <a:rPr lang="en-US" altLang="en-US" sz="3200" dirty="0"/>
              <a:t>be submitted in September</a:t>
            </a:r>
            <a:r>
              <a:rPr lang="en-US" altLang="en-US" sz="3200" dirty="0" smtClean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9399" y="2078588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800" b="1" dirty="0" smtClean="0"/>
              <a:t>Kaizen - NEW</a:t>
            </a:r>
            <a:endParaRPr lang="en-US" alt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99" y="2963008"/>
            <a:ext cx="9469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Take your sport performance to the next level through the training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Athletic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Injury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Multi-directional acceleration/deceleration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Recovery and regeneration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87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9399" y="2078588"/>
            <a:ext cx="8839200" cy="41639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sz="4800" b="1" dirty="0" smtClean="0"/>
              <a:t>How do I register for electives?</a:t>
            </a:r>
            <a:endParaRPr lang="en-US" altLang="en-US" sz="4800" b="1" dirty="0"/>
          </a:p>
          <a:p>
            <a:r>
              <a:rPr lang="en-US" altLang="en-US" sz="3200" dirty="0" smtClean="0"/>
              <a:t>Tomorrow, you will receive an email from our Office Manager, Christina Donovan.</a:t>
            </a:r>
            <a:endParaRPr lang="en-US" altLang="en-US" sz="3200" dirty="0"/>
          </a:p>
          <a:p>
            <a:r>
              <a:rPr lang="en-US" altLang="en-US" sz="3200" dirty="0" smtClean="0"/>
              <a:t>The email will contain a link for you to select your electives.</a:t>
            </a:r>
          </a:p>
          <a:p>
            <a:r>
              <a:rPr lang="en-US" altLang="en-US" sz="3200" dirty="0" smtClean="0"/>
              <a:t>New Grade 11 students should contact Mr. </a:t>
            </a:r>
            <a:r>
              <a:rPr lang="en-US" altLang="en-US" sz="3200" dirty="0" err="1" smtClean="0"/>
              <a:t>Loui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Salituro</a:t>
            </a:r>
            <a:r>
              <a:rPr lang="en-US" altLang="en-US" sz="3200" dirty="0" smtClean="0"/>
              <a:t> directly at </a:t>
            </a:r>
            <a:r>
              <a:rPr lang="en-US" altLang="en-US" sz="3200" u="sng" dirty="0" smtClean="0">
                <a:hlinkClick r:id="rId3"/>
              </a:rPr>
              <a:t>salituro@aquinas.org</a:t>
            </a:r>
            <a:r>
              <a:rPr lang="en-US" altLang="en-US" sz="3200" dirty="0" smtClean="0"/>
              <a:t> for elective choices. </a:t>
            </a:r>
            <a:endParaRPr lang="en-US" altLang="en-US" sz="3200" dirty="0"/>
          </a:p>
          <a:p>
            <a:r>
              <a:rPr lang="en-US" altLang="en-US" sz="3200" dirty="0" smtClean="0"/>
              <a:t>The deadline for course elective selection is:  </a:t>
            </a:r>
            <a:r>
              <a:rPr lang="en-US" altLang="en-US" sz="3200" b="1" dirty="0" smtClean="0"/>
              <a:t>Friday, May 26. </a:t>
            </a:r>
            <a:endParaRPr lang="en-US" alt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99399" y="2078588"/>
            <a:ext cx="8839200" cy="470028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6000" b="1" dirty="0" smtClean="0"/>
              <a:t>Extracurricular Activities</a:t>
            </a:r>
          </a:p>
          <a:p>
            <a:pPr eaLnBrk="1" hangingPunct="1">
              <a:buFontTx/>
              <a:buNone/>
            </a:pPr>
            <a:endParaRPr lang="en-US" altLang="en-US" sz="6000" b="1" dirty="0"/>
          </a:p>
          <a:p>
            <a:pPr eaLnBrk="1" hangingPunct="1">
              <a:buFontTx/>
              <a:buNone/>
            </a:pPr>
            <a:endParaRPr lang="en-US" altLang="en-US" sz="6000" b="1" dirty="0" smtClean="0"/>
          </a:p>
          <a:p>
            <a:pPr eaLnBrk="1" hangingPunct="1">
              <a:buFontTx/>
              <a:buNone/>
            </a:pPr>
            <a:r>
              <a:rPr lang="en-US" altLang="en-US" sz="4800" dirty="0" smtClean="0"/>
              <a:t>Mr. </a:t>
            </a:r>
            <a:r>
              <a:rPr lang="en-US" altLang="en-US" sz="4800" dirty="0" err="1" smtClean="0"/>
              <a:t>Loui</a:t>
            </a:r>
            <a:r>
              <a:rPr lang="en-US" altLang="en-US" sz="4800" dirty="0" smtClean="0"/>
              <a:t> </a:t>
            </a:r>
            <a:r>
              <a:rPr lang="en-US" altLang="en-US" sz="4800" dirty="0" err="1" smtClean="0"/>
              <a:t>Salituro</a:t>
            </a:r>
            <a:endParaRPr lang="en-US" altLang="en-US" sz="4800" dirty="0" smtClean="0"/>
          </a:p>
          <a:p>
            <a:pPr eaLnBrk="1" hangingPunct="1">
              <a:buFontTx/>
              <a:buNone/>
            </a:pPr>
            <a:r>
              <a:rPr lang="en-US" altLang="en-US" sz="4800" dirty="0" smtClean="0"/>
              <a:t>Athletic Director</a:t>
            </a:r>
            <a:endParaRPr lang="en-US" alt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75" y="2400300"/>
            <a:ext cx="5943600" cy="676275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7" y="3252789"/>
            <a:ext cx="3739736" cy="30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18" y="3367087"/>
            <a:ext cx="3991745" cy="2955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85" y="169643"/>
            <a:ext cx="3103278" cy="3083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10" y="3343268"/>
            <a:ext cx="2894465" cy="2979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5678" y="2011632"/>
            <a:ext cx="7012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Clubs &amp; Athletic Teams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4605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127" y="1976581"/>
            <a:ext cx="9144000" cy="237388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265270" cy="1248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362" y="813411"/>
            <a:ext cx="2329741" cy="5411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854" y="1976581"/>
            <a:ext cx="7139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smtClean="0"/>
              <a:t>What is the REC?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smtClean="0"/>
              <a:t>How is it structured?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 smtClean="0"/>
              <a:t>How can you be involved?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256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75" y="2400300"/>
            <a:ext cx="5943600" cy="676275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	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03" y="2234059"/>
            <a:ext cx="11203544" cy="4202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221478"/>
            <a:ext cx="1910129" cy="19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845229" cy="1364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99" y="2242038"/>
            <a:ext cx="971185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Advancement Office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4800" dirty="0" smtClean="0"/>
              <a:t>Ms. Sandie Atkinson</a:t>
            </a:r>
          </a:p>
          <a:p>
            <a:r>
              <a:rPr lang="en-US" sz="4800" dirty="0" smtClean="0"/>
              <a:t>Director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9840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942278" cy="1383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6306" y="1997613"/>
            <a:ext cx="95623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Highlights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The </a:t>
            </a:r>
            <a:r>
              <a:rPr lang="en-US" sz="3600" dirty="0"/>
              <a:t>STA Giving &amp; Gratitude Annual Fund &amp; Walkathon</a:t>
            </a:r>
          </a:p>
          <a:p>
            <a:endParaRPr lang="en-US" sz="3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1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942278" cy="1383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6306" y="1997613"/>
            <a:ext cx="70038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Communications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Weekly newsletter: STA At-A-Glance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Digital media: Facebook, Instagram, website</a:t>
            </a:r>
          </a:p>
          <a:p>
            <a:endParaRPr lang="en-US" sz="3600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07" y="2136533"/>
            <a:ext cx="5140270" cy="31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2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942278" cy="1383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6306" y="1997613"/>
            <a:ext cx="95623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Events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Volunteer or 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Community-related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Highlights: STA Talks, Oktoberfest, Monte Carlo, International Night</a:t>
            </a:r>
            <a:endParaRPr lang="en-US" sz="3600" dirty="0"/>
          </a:p>
          <a:p>
            <a:endParaRPr lang="en-US" sz="3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8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942278" cy="1383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6306" y="1997613"/>
            <a:ext cx="673126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STA Giving &amp; Gratitude Annual Fund</a:t>
            </a:r>
            <a:r>
              <a:rPr lang="en-US" sz="4000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Launches with the Walkathon on October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New priorities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Annual goal: $100,000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This year: $114,000 +</a:t>
            </a:r>
            <a:endParaRPr lang="en-US" sz="3600" dirty="0"/>
          </a:p>
          <a:p>
            <a:endParaRPr lang="en-US" sz="3600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84" y="232508"/>
            <a:ext cx="2489478" cy="650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060" y="1978270"/>
            <a:ext cx="9144000" cy="351520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Parent Participation Program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Ms. Teresa </a:t>
            </a:r>
            <a:r>
              <a:rPr lang="en-US" b="1" dirty="0" err="1" smtClean="0"/>
              <a:t>Guarascio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250009" cy="14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5948747" cy="1185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68CC27-CC97-2BBB-6532-A08248A1B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44" r="64190" b="2661"/>
          <a:stretch/>
        </p:blipFill>
        <p:spPr>
          <a:xfrm>
            <a:off x="1628488" y="2485360"/>
            <a:ext cx="8461667" cy="3985568"/>
          </a:xfrm>
          <a:prstGeom prst="rect">
            <a:avLst/>
          </a:prstGeom>
        </p:spPr>
      </p:pic>
      <p:sp>
        <p:nvSpPr>
          <p:cNvPr id="6" name="Arrow: Right 7">
            <a:extLst>
              <a:ext uri="{FF2B5EF4-FFF2-40B4-BE49-F238E27FC236}">
                <a16:creationId xmlns:a16="http://schemas.microsoft.com/office/drawing/2014/main" id="{8EF56D51-4775-E2B2-459C-CE54FE4C2A9D}"/>
              </a:ext>
            </a:extLst>
          </p:cNvPr>
          <p:cNvSpPr/>
          <p:nvPr/>
        </p:nvSpPr>
        <p:spPr>
          <a:xfrm rot="19247952">
            <a:off x="4842612" y="3493989"/>
            <a:ext cx="2919046" cy="328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99399" y="1803453"/>
            <a:ext cx="9144000" cy="805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Parent Participation Portal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911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007" y="1180519"/>
            <a:ext cx="9144000" cy="543621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5271739" cy="114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E641B-297A-8E3C-C3EF-ECD2801B4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41" r="64190" b="2646"/>
          <a:stretch/>
        </p:blipFill>
        <p:spPr>
          <a:xfrm>
            <a:off x="1893992" y="1935375"/>
            <a:ext cx="8560982" cy="416685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4E81B1F-8D4C-D042-E136-E8A0D06CF8BA}"/>
              </a:ext>
            </a:extLst>
          </p:cNvPr>
          <p:cNvSpPr/>
          <p:nvPr/>
        </p:nvSpPr>
        <p:spPr>
          <a:xfrm>
            <a:off x="4325815" y="2703602"/>
            <a:ext cx="3352799" cy="26303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007" y="1180519"/>
            <a:ext cx="9144000" cy="543621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07" y="385329"/>
            <a:ext cx="6502663" cy="1412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CD60B-81EE-5013-A015-9972BE24D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389" r="64327" b="3557"/>
          <a:stretch/>
        </p:blipFill>
        <p:spPr>
          <a:xfrm>
            <a:off x="1190607" y="2004646"/>
            <a:ext cx="10316309" cy="47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127" y="1976581"/>
            <a:ext cx="9144000" cy="237388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7" y="490162"/>
            <a:ext cx="6502663" cy="1296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945" y="1595870"/>
            <a:ext cx="106562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Committee Members</a:t>
            </a:r>
          </a:p>
          <a:p>
            <a:r>
              <a:rPr lang="en-US" sz="4000" dirty="0" smtClean="0"/>
              <a:t>Kathleen </a:t>
            </a:r>
            <a:r>
              <a:rPr lang="en-US" sz="4000" dirty="0" err="1" smtClean="0"/>
              <a:t>Kischer</a:t>
            </a:r>
            <a:r>
              <a:rPr lang="en-US" sz="4000" dirty="0" smtClean="0"/>
              <a:t>		Bernardo </a:t>
            </a:r>
            <a:r>
              <a:rPr lang="en-US" sz="4000" dirty="0" err="1" smtClean="0"/>
              <a:t>Altamirano</a:t>
            </a:r>
            <a:endParaRPr lang="en-US" sz="4000" dirty="0" smtClean="0"/>
          </a:p>
          <a:p>
            <a:r>
              <a:rPr lang="en-US" sz="4000" dirty="0" smtClean="0"/>
              <a:t>Pierre Pelletier		</a:t>
            </a:r>
            <a:r>
              <a:rPr lang="en-US" sz="4000" dirty="0" err="1" smtClean="0"/>
              <a:t>Teresita</a:t>
            </a:r>
            <a:r>
              <a:rPr lang="en-US" sz="4000" dirty="0" smtClean="0"/>
              <a:t> </a:t>
            </a:r>
            <a:r>
              <a:rPr lang="en-US" sz="4000" dirty="0" err="1" smtClean="0"/>
              <a:t>Birtch</a:t>
            </a:r>
            <a:endParaRPr lang="en-US" sz="4000" dirty="0" smtClean="0"/>
          </a:p>
          <a:p>
            <a:r>
              <a:rPr lang="en-US" sz="4000" dirty="0" smtClean="0"/>
              <a:t>Carlos </a:t>
            </a:r>
            <a:r>
              <a:rPr lang="en-US" sz="4000" dirty="0" err="1" smtClean="0"/>
              <a:t>Fernandes</a:t>
            </a:r>
            <a:r>
              <a:rPr lang="en-US" sz="4000" dirty="0" smtClean="0"/>
              <a:t>		Frankie Tsang-Wing</a:t>
            </a:r>
          </a:p>
          <a:p>
            <a:r>
              <a:rPr lang="en-US" sz="4000" dirty="0" smtClean="0"/>
              <a:t>Pam </a:t>
            </a:r>
            <a:r>
              <a:rPr lang="en-US" sz="4000" dirty="0" err="1" smtClean="0"/>
              <a:t>Pasicnyk</a:t>
            </a:r>
            <a:r>
              <a:rPr lang="en-US" sz="4000" dirty="0" smtClean="0"/>
              <a:t>		Tanya McMillan</a:t>
            </a:r>
          </a:p>
          <a:p>
            <a:r>
              <a:rPr lang="en-US" sz="4000" dirty="0" smtClean="0"/>
              <a:t>Bill Edge				Jerry Planta</a:t>
            </a:r>
          </a:p>
          <a:p>
            <a:r>
              <a:rPr lang="en-US" sz="4000" dirty="0" smtClean="0"/>
              <a:t>Dan </a:t>
            </a:r>
            <a:r>
              <a:rPr lang="en-US" sz="4000" dirty="0" err="1" smtClean="0"/>
              <a:t>Fediw</a:t>
            </a:r>
            <a:r>
              <a:rPr lang="en-US" sz="4000" dirty="0" smtClean="0"/>
              <a:t>			Chris Lee</a:t>
            </a:r>
          </a:p>
          <a:p>
            <a:r>
              <a:rPr lang="en-US" sz="4000" dirty="0" smtClean="0"/>
              <a:t>Michelle </a:t>
            </a:r>
            <a:r>
              <a:rPr lang="en-US" sz="4000" dirty="0" err="1" smtClean="0"/>
              <a:t>Khao</a:t>
            </a:r>
            <a:r>
              <a:rPr lang="en-US" sz="4000" dirty="0" smtClean="0"/>
              <a:t>		Edison </a:t>
            </a:r>
            <a:r>
              <a:rPr lang="en-US" sz="4000" dirty="0" err="1" smtClean="0"/>
              <a:t>Sobrepena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97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007" y="1180519"/>
            <a:ext cx="9144000" cy="543621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5772901" cy="1254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72162E-374B-C6D9-D364-E2CDD7A86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724" r="64507" b="24559"/>
          <a:stretch/>
        </p:blipFill>
        <p:spPr>
          <a:xfrm>
            <a:off x="744951" y="1728618"/>
            <a:ext cx="10895527" cy="3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62BFD-92B5-772D-8228-15D2B707D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312" r="64085" b="2304"/>
          <a:stretch/>
        </p:blipFill>
        <p:spPr>
          <a:xfrm>
            <a:off x="1025521" y="5122983"/>
            <a:ext cx="10654182" cy="586155"/>
          </a:xfrm>
          <a:prstGeom prst="rect">
            <a:avLst/>
          </a:prstGeom>
        </p:spPr>
      </p:pic>
      <p:sp>
        <p:nvSpPr>
          <p:cNvPr id="8" name="Arrow: Right 6">
            <a:extLst>
              <a:ext uri="{FF2B5EF4-FFF2-40B4-BE49-F238E27FC236}">
                <a16:creationId xmlns:a16="http://schemas.microsoft.com/office/drawing/2014/main" id="{7B6D6145-E898-D3D1-328D-6B75B4B0858D}"/>
              </a:ext>
            </a:extLst>
          </p:cNvPr>
          <p:cNvSpPr/>
          <p:nvPr/>
        </p:nvSpPr>
        <p:spPr>
          <a:xfrm rot="10800000">
            <a:off x="4636476" y="5251928"/>
            <a:ext cx="2919046" cy="328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007" y="1180519"/>
            <a:ext cx="9144000" cy="543621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713678" cy="145845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29060" y="1978270"/>
            <a:ext cx="2686802" cy="35152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How to Register Your Family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15" y="2072379"/>
            <a:ext cx="6986622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007" y="1180519"/>
            <a:ext cx="9144000" cy="543621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47786" cy="153103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02683" y="2150677"/>
            <a:ext cx="1860325" cy="22278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User Sign Up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1DAD6-9C07-080A-7AB0-2C503EE973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88" r="65352" b="3671"/>
          <a:stretch/>
        </p:blipFill>
        <p:spPr>
          <a:xfrm>
            <a:off x="3402623" y="2472867"/>
            <a:ext cx="8465012" cy="40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007" y="1180519"/>
            <a:ext cx="9144000" cy="543621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4348547" cy="94465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49747" y="1757698"/>
            <a:ext cx="3662748" cy="46599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smtClean="0"/>
              <a:t>Where to Find Participation Opportunities</a:t>
            </a:r>
          </a:p>
          <a:p>
            <a:pPr algn="l"/>
            <a:endParaRPr lang="en-US" b="1" dirty="0" smtClean="0"/>
          </a:p>
          <a:p>
            <a:pPr algn="l"/>
            <a:endParaRPr lang="en-US" sz="3600" b="1" dirty="0"/>
          </a:p>
          <a:p>
            <a:pPr algn="l"/>
            <a:endParaRPr lang="en-US" sz="3600" b="1" dirty="0" smtClean="0"/>
          </a:p>
          <a:p>
            <a:pPr algn="l"/>
            <a:endParaRPr lang="en-US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7815C-E77A-1521-2267-755655B022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406" r="64085" b="2987"/>
          <a:stretch/>
        </p:blipFill>
        <p:spPr>
          <a:xfrm>
            <a:off x="4312495" y="2387525"/>
            <a:ext cx="7879505" cy="3708003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0F7971AC-63E7-3186-FD7C-B0A7F4CEC3A6}"/>
              </a:ext>
            </a:extLst>
          </p:cNvPr>
          <p:cNvSpPr/>
          <p:nvPr/>
        </p:nvSpPr>
        <p:spPr>
          <a:xfrm>
            <a:off x="4310322" y="2765594"/>
            <a:ext cx="4559121" cy="200910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7">
            <a:extLst>
              <a:ext uri="{FF2B5EF4-FFF2-40B4-BE49-F238E27FC236}">
                <a16:creationId xmlns:a16="http://schemas.microsoft.com/office/drawing/2014/main" id="{E2645366-226E-5248-6B5B-01FDDC9B2D60}"/>
              </a:ext>
            </a:extLst>
          </p:cNvPr>
          <p:cNvSpPr/>
          <p:nvPr/>
        </p:nvSpPr>
        <p:spPr>
          <a:xfrm rot="3255363">
            <a:off x="5046717" y="1316992"/>
            <a:ext cx="2135187" cy="328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060" y="1978270"/>
            <a:ext cx="9144000" cy="351520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Parent Association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5400" b="1" dirty="0" smtClean="0"/>
              <a:t>Paola </a:t>
            </a:r>
            <a:r>
              <a:rPr lang="en-US" sz="5400" b="1" dirty="0" err="1" smtClean="0"/>
              <a:t>Puelle</a:t>
            </a:r>
            <a:r>
              <a:rPr lang="en-US" sz="5400" b="1" dirty="0" smtClean="0"/>
              <a:t> &amp; </a:t>
            </a:r>
            <a:r>
              <a:rPr lang="en-US" sz="5400" b="1" dirty="0" err="1" smtClean="0"/>
              <a:t>Dorry</a:t>
            </a:r>
            <a:r>
              <a:rPr lang="en-US" sz="5400" b="1" dirty="0" smtClean="0"/>
              <a:t> Smith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880732" cy="13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751170" cy="1544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9399" y="2444040"/>
            <a:ext cx="97821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Activities </a:t>
            </a:r>
            <a:r>
              <a:rPr lang="en-US" sz="4000" dirty="0"/>
              <a:t>the PA </a:t>
            </a:r>
            <a:r>
              <a:rPr lang="en-US" sz="4000" dirty="0" smtClean="0"/>
              <a:t>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How to Get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/>
              <a:t>Register on the Parent Portal to view opportunities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25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945" y="2426677"/>
            <a:ext cx="5843241" cy="6858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Activities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751170" cy="1544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64" y="2158836"/>
            <a:ext cx="5043656" cy="46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060" y="1652954"/>
            <a:ext cx="9144000" cy="384051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Wrap Up &amp; Panel Introduction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Mr. Tim Horton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540155" cy="15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399" y="1705707"/>
            <a:ext cx="9144000" cy="5764005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/>
              <a:t>Grade 7-8 Transition Program, Grade Level Academic Advisors, Student Support Services</a:t>
            </a:r>
            <a:br>
              <a:rPr lang="en-US" sz="5400" b="1" dirty="0" smtClean="0"/>
            </a:br>
            <a:r>
              <a:rPr lang="en-US" sz="5300" b="1" dirty="0"/>
              <a:t/>
            </a:r>
            <a:br>
              <a:rPr lang="en-US" sz="5300" b="1" dirty="0"/>
            </a:br>
            <a:r>
              <a:rPr lang="en-US" sz="5400" b="1" dirty="0" smtClean="0"/>
              <a:t>Mr. Mike Field</a:t>
            </a:r>
            <a:br>
              <a:rPr lang="en-US" sz="5400" b="1" dirty="0" smtClean="0"/>
            </a:br>
            <a:r>
              <a:rPr lang="en-US" sz="5400" b="1" dirty="0" smtClean="0"/>
              <a:t>LRC Supervisor</a:t>
            </a:r>
            <a:br>
              <a:rPr lang="en-US" sz="5400" b="1" dirty="0" smtClean="0"/>
            </a:b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6951070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267593" cy="144852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34" y="2286977"/>
            <a:ext cx="36385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9399" y="2063429"/>
            <a:ext cx="6001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Areas of Support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19181" y="3079092"/>
            <a:ext cx="6247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Academic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Mental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Executive Functioning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Social Skills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68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329139" cy="1460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98" y="2074719"/>
            <a:ext cx="7329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People Involved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74885" y="3200400"/>
            <a:ext cx="86955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LRC Coordinators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Education Assistants (EA)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Counsellors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Grade Level </a:t>
            </a:r>
            <a:r>
              <a:rPr lang="en-US" sz="4400" dirty="0"/>
              <a:t>A</a:t>
            </a:r>
            <a:r>
              <a:rPr lang="en-US" sz="4400" dirty="0" smtClean="0"/>
              <a:t>dvisors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338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99" y="613929"/>
            <a:ext cx="7012616" cy="1397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99" y="2011632"/>
            <a:ext cx="7786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Transition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27638" y="3219874"/>
            <a:ext cx="7121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Academic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/>
              <a:t>Organizational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784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752</Words>
  <Application>Microsoft Office PowerPoint</Application>
  <PresentationFormat>Widescreen</PresentationFormat>
  <Paragraphs>281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Roboto</vt:lpstr>
      <vt:lpstr>Office Theme</vt:lpstr>
      <vt:lpstr>Welcome to STA</vt:lpstr>
      <vt:lpstr> </vt:lpstr>
      <vt:lpstr>PowerPoint Presentation</vt:lpstr>
      <vt:lpstr> </vt:lpstr>
      <vt:lpstr> </vt:lpstr>
      <vt:lpstr>Grade 7-8 Transition Program, Grade Level Academic Advisors, Student Support Services  Mr. Mike Field LRC Supervisor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Wear? - PHE</vt:lpstr>
      <vt:lpstr>What to Wear? – Spirit Days</vt:lpstr>
      <vt:lpstr>PowerPoint Presentation</vt:lpstr>
      <vt:lpstr>Daily Schedule </vt:lpstr>
      <vt:lpstr>DAILY SCHEDULE </vt:lpstr>
      <vt:lpstr>Daily Schedule </vt:lpstr>
      <vt:lpstr>LOCKERS</vt:lpstr>
      <vt:lpstr>Need Help?</vt:lpstr>
      <vt:lpstr>Lunch!</vt:lpstr>
      <vt:lpstr>Extra Help – Where Can Students Go?</vt:lpstr>
      <vt:lpstr>PowerPoint Presentation</vt:lpstr>
      <vt:lpstr>Applied Design, Skills &amp; Technology 8 offered with Art, Drama and Band</vt:lpstr>
      <vt:lpstr>Art 8 + ADST 8 Semestered (Sep-Jan and Feb-June)</vt:lpstr>
      <vt:lpstr>Drama 8 + ADST 8 Semestered (Sep-Jan and Feb-June)</vt:lpstr>
      <vt:lpstr>Beginner Band 8 + ADST 8 Concurrent (Sep-June)</vt:lpstr>
      <vt:lpstr>Intermediate Band 8 + ADST 8 Concurrent (Sep-June)</vt:lpstr>
      <vt:lpstr>PowerPoint Presentation</vt:lpstr>
      <vt:lpstr>PowerPoint Presentation</vt:lpstr>
      <vt:lpstr>PowerPoint Presentation</vt:lpstr>
      <vt:lpstr>Choir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Parent Participation Program   Ms. Teresa Guarascio</vt:lpstr>
      <vt:lpstr>Parent Participation Portal</vt:lpstr>
      <vt:lpstr>     </vt:lpstr>
      <vt:lpstr>     </vt:lpstr>
      <vt:lpstr>     </vt:lpstr>
      <vt:lpstr>     </vt:lpstr>
      <vt:lpstr>     </vt:lpstr>
      <vt:lpstr>     </vt:lpstr>
      <vt:lpstr>Parent Association    Paola Puelle &amp; Dorry Smith</vt:lpstr>
      <vt:lpstr>PowerPoint Presentation</vt:lpstr>
      <vt:lpstr>Activities</vt:lpstr>
      <vt:lpstr>Wrap Up &amp; Panel Introduction   Mr. Tim Horton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satkinson</dc:creator>
  <cp:lastModifiedBy>Sandie Atkinson</cp:lastModifiedBy>
  <cp:revision>76</cp:revision>
  <cp:lastPrinted>2023-05-15T20:22:51Z</cp:lastPrinted>
  <dcterms:created xsi:type="dcterms:W3CDTF">2023-04-24T22:28:09Z</dcterms:created>
  <dcterms:modified xsi:type="dcterms:W3CDTF">2023-05-18T03:37:19Z</dcterms:modified>
</cp:coreProperties>
</file>