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6" r:id="rId5"/>
    <p:sldMasterId id="2147483664" r:id="rId6"/>
  </p:sldMasterIdLst>
  <p:notesMasterIdLst>
    <p:notesMasterId r:id="rId20"/>
  </p:notesMasterIdLst>
  <p:handoutMasterIdLst>
    <p:handoutMasterId r:id="rId21"/>
  </p:handoutMasterIdLst>
  <p:sldIdLst>
    <p:sldId id="256" r:id="rId7"/>
    <p:sldId id="288" r:id="rId8"/>
    <p:sldId id="292" r:id="rId9"/>
    <p:sldId id="289" r:id="rId10"/>
    <p:sldId id="290" r:id="rId11"/>
    <p:sldId id="294" r:id="rId12"/>
    <p:sldId id="296" r:id="rId13"/>
    <p:sldId id="287" r:id="rId14"/>
    <p:sldId id="295" r:id="rId15"/>
    <p:sldId id="293" r:id="rId16"/>
    <p:sldId id="297" r:id="rId17"/>
    <p:sldId id="298" r:id="rId18"/>
    <p:sldId id="29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88"/>
            <p14:sldId id="292"/>
            <p14:sldId id="289"/>
            <p14:sldId id="290"/>
            <p14:sldId id="294"/>
            <p14:sldId id="296"/>
            <p14:sldId id="287"/>
            <p14:sldId id="295"/>
            <p14:sldId id="293"/>
            <p14:sldId id="297"/>
            <p14:sldId id="298"/>
            <p14:sldId id="291"/>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923922"/>
    <a:srgbClr val="D24726"/>
    <a:srgbClr val="404040"/>
    <a:srgbClr val="FF9B45"/>
    <a:srgbClr val="F8CFB6"/>
    <a:srgbClr val="F8CAB6"/>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68" autoAdjust="0"/>
    <p:restoredTop sz="94241" autoAdjust="0"/>
  </p:normalViewPr>
  <p:slideViewPr>
    <p:cSldViewPr snapToGrid="0">
      <p:cViewPr varScale="1">
        <p:scale>
          <a:sx n="84" d="100"/>
          <a:sy n="84" d="100"/>
        </p:scale>
        <p:origin x="35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680FBE-A8DF-4758-9AC4-3A9E1039168F}" type="datetimeFigureOut">
              <a:rPr lang="en-US" smtClean="0"/>
              <a:t>9/15/2021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13577B-6902-467D-A26C-08A0DD5E4E03}" type="datetimeFigureOut">
              <a:rPr lang="en-US" smtClean="0"/>
              <a:t>9/15/2021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Dylan Dick and Brandon Cruz</a:t>
            </a:r>
          </a:p>
          <a:p>
            <a:endParaRPr lang="en-US" dirty="0"/>
          </a:p>
          <a:p>
            <a:r>
              <a:rPr lang="en-US" dirty="0" smtClean="0"/>
              <a:t>DYLAN:  This is a fun event each year and if you are new to the school, we know you’ll enjoy this day a lot.</a:t>
            </a:r>
          </a:p>
          <a:p>
            <a:endParaRPr lang="en-US" dirty="0"/>
          </a:p>
          <a:p>
            <a:r>
              <a:rPr lang="en-US" dirty="0" smtClean="0"/>
              <a:t>BRANDON: </a:t>
            </a:r>
          </a:p>
          <a:p>
            <a:pPr marL="171450" indent="-171450">
              <a:buFontTx/>
              <a:buChar char="-"/>
            </a:pPr>
            <a:r>
              <a:rPr lang="en-US" dirty="0" smtClean="0"/>
              <a:t>Each grade is divided into themes of what to wear for the Walkathon and After Party.</a:t>
            </a:r>
          </a:p>
          <a:p>
            <a:pPr marL="171450" indent="-171450">
              <a:buFontTx/>
              <a:buChar char="-"/>
            </a:pPr>
            <a:r>
              <a:rPr lang="en-US" dirty="0" smtClean="0"/>
              <a:t>Here to show you examples of what to wear, we have our fellow Student Council members as follows: [CUE MUSIC – Joe </a:t>
            </a:r>
            <a:r>
              <a:rPr lang="en-US" dirty="0" err="1" smtClean="0"/>
              <a:t>Galat</a:t>
            </a:r>
            <a:r>
              <a:rPr lang="en-US" dirty="0" smtClean="0"/>
              <a:t>}</a:t>
            </a:r>
          </a:p>
          <a:p>
            <a:endParaRPr lang="en-US" dirty="0" smtClean="0"/>
          </a:p>
          <a:p>
            <a:r>
              <a:rPr lang="en-US" dirty="0" smtClean="0"/>
              <a:t>DYLAN: Read per the above for Grades 8, 9 and 10</a:t>
            </a:r>
          </a:p>
          <a:p>
            <a:endParaRPr lang="en-US" dirty="0"/>
          </a:p>
          <a:p>
            <a:r>
              <a:rPr lang="en-US" dirty="0" smtClean="0"/>
              <a:t>BRANDON Read about for Grades 11 and 12</a:t>
            </a:r>
          </a:p>
          <a:p>
            <a:pPr marL="171450" indent="-171450">
              <a:buFontTx/>
              <a:buChar char="-"/>
            </a:pPr>
            <a:endParaRPr lang="en-US" dirty="0" smtClean="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294125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AND LUCAS</a:t>
            </a:r>
          </a:p>
          <a:p>
            <a:endParaRPr lang="en-US" dirty="0"/>
          </a:p>
          <a:p>
            <a:r>
              <a:rPr lang="en-US" dirty="0" smtClean="0"/>
              <a:t>ALEX</a:t>
            </a:r>
          </a:p>
          <a:p>
            <a:pPr marL="171450" indent="-171450">
              <a:buFontTx/>
              <a:buChar char="-"/>
            </a:pPr>
            <a:r>
              <a:rPr lang="en-US" dirty="0" smtClean="0"/>
              <a:t>One of the new components of the Annual Fund Walkathon is an upgraded carnival-themed After Party</a:t>
            </a:r>
          </a:p>
          <a:p>
            <a:pPr marL="171450" indent="-171450">
              <a:buFontTx/>
              <a:buChar char="-"/>
            </a:pPr>
            <a:r>
              <a:rPr lang="en-US" dirty="0" smtClean="0"/>
              <a:t>In addition to the hot dog BBQ we’ll also have music and popcorn.</a:t>
            </a:r>
          </a:p>
          <a:p>
            <a:pPr marL="171450" indent="-171450">
              <a:buFontTx/>
              <a:buChar char="-"/>
            </a:pPr>
            <a:endParaRPr lang="en-US" dirty="0"/>
          </a:p>
          <a:p>
            <a:r>
              <a:rPr lang="en-US" dirty="0" smtClean="0"/>
              <a:t>LUCAS</a:t>
            </a:r>
          </a:p>
          <a:p>
            <a:pPr marL="171450" indent="-171450">
              <a:buFontTx/>
              <a:buChar char="-"/>
            </a:pPr>
            <a:r>
              <a:rPr lang="en-US" dirty="0" smtClean="0"/>
              <a:t>Mr. Campbell has kindly approved a budget for the following items, some of which are shown on the screen.</a:t>
            </a:r>
          </a:p>
          <a:p>
            <a:pPr marL="171450" indent="-171450">
              <a:buFontTx/>
              <a:buChar char="-"/>
            </a:pPr>
            <a:r>
              <a:rPr lang="en-US" dirty="0" smtClean="0"/>
              <a:t>Read the list of games</a:t>
            </a:r>
          </a:p>
          <a:p>
            <a:pPr marL="171450" indent="-171450">
              <a:buFontTx/>
              <a:buChar char="-"/>
            </a:pPr>
            <a:endParaRPr lang="en-US" dirty="0"/>
          </a:p>
          <a:p>
            <a:r>
              <a:rPr lang="en-US" dirty="0" smtClean="0"/>
              <a:t>ALEX</a:t>
            </a:r>
          </a:p>
          <a:p>
            <a:pPr marL="171450" indent="-171450">
              <a:buFontTx/>
              <a:buChar char="-"/>
            </a:pPr>
            <a:r>
              <a:rPr lang="en-US" dirty="0" smtClean="0"/>
              <a:t>So the Walkathon requires not only your participation during the walk to be successful, but also during the After Party. </a:t>
            </a:r>
          </a:p>
          <a:p>
            <a:pPr marL="171450" indent="-171450">
              <a:buFontTx/>
              <a:buChar char="-"/>
            </a:pPr>
            <a:r>
              <a:rPr lang="en-US" dirty="0" smtClean="0"/>
              <a:t>Don’t leave school until we’re all dismissed after the BBQ.</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19741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Julianna and Izzy</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91488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Joanne </a:t>
            </a:r>
            <a:r>
              <a:rPr lang="en-US" dirty="0" err="1" smtClean="0"/>
              <a:t>Treacy</a:t>
            </a:r>
            <a:endParaRPr lang="en-US" dirty="0" smtClean="0"/>
          </a:p>
          <a:p>
            <a:endParaRPr lang="en-US" dirty="0"/>
          </a:p>
          <a:p>
            <a:pPr marL="171450" indent="-171450">
              <a:buFontTx/>
              <a:buChar char="-"/>
            </a:pPr>
            <a:r>
              <a:rPr lang="en-US" dirty="0" smtClean="0"/>
              <a:t>Read bullet 1.</a:t>
            </a:r>
          </a:p>
          <a:p>
            <a:pPr marL="171450" indent="-171450">
              <a:buFontTx/>
              <a:buChar char="-"/>
            </a:pPr>
            <a:r>
              <a:rPr lang="en-US" dirty="0" smtClean="0"/>
              <a:t>Read bullet 2 and add: When you pick up your pledge form, the email you can use to send to potential donors is stapled to your pledge form. Copy and paste the email portion only of that document to send externally.</a:t>
            </a:r>
          </a:p>
          <a:p>
            <a:pPr marL="171450" indent="-171450">
              <a:buFontTx/>
              <a:buChar char="-"/>
            </a:pPr>
            <a:r>
              <a:rPr lang="en-US" dirty="0" smtClean="0"/>
              <a:t>Read bullet 3 to end.</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24395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881634"/>
            <a:ext cx="5575300" cy="3136900"/>
          </a:xfrm>
        </p:spPr>
      </p:sp>
      <p:sp>
        <p:nvSpPr>
          <p:cNvPr id="3" name="Notes Placeholder 2"/>
          <p:cNvSpPr>
            <a:spLocks noGrp="1"/>
          </p:cNvSpPr>
          <p:nvPr>
            <p:ph type="body" idx="1"/>
          </p:nvPr>
        </p:nvSpPr>
        <p:spPr/>
        <p:txBody>
          <a:bodyPr/>
          <a:lstStyle/>
          <a:p>
            <a:r>
              <a:rPr lang="en-US" dirty="0" smtClean="0"/>
              <a:t>Joanne </a:t>
            </a:r>
            <a:r>
              <a:rPr lang="en-US" dirty="0" err="1" smtClean="0"/>
              <a:t>Treacy</a:t>
            </a:r>
            <a:endParaRPr lang="en-US" dirty="0" smtClean="0"/>
          </a:p>
          <a:p>
            <a:endParaRPr lang="en-US" dirty="0"/>
          </a:p>
          <a:p>
            <a:pPr marL="171450" indent="-171450">
              <a:buFont typeface="Arial" panose="020B0604020202020204" pitchFamily="34" charset="0"/>
              <a:buChar char="•"/>
            </a:pPr>
            <a:r>
              <a:rPr lang="en-US" dirty="0" smtClean="0"/>
              <a:t>The Walkathon is a 10 km fun walk, jog or run to raise money for student enhancements.</a:t>
            </a:r>
          </a:p>
          <a:p>
            <a:pPr marL="171450" indent="-171450">
              <a:buFont typeface="Arial" panose="020B0604020202020204" pitchFamily="34" charset="0"/>
              <a:buChar char="•"/>
            </a:pPr>
            <a:r>
              <a:rPr lang="en-US" dirty="0" smtClean="0"/>
              <a:t>The Annual Fund is a our new fundraiser that is being launched with the Walkathon.</a:t>
            </a:r>
          </a:p>
          <a:p>
            <a:pPr marL="171450" indent="-171450">
              <a:buFont typeface="Arial" panose="020B0604020202020204" pitchFamily="34" charset="0"/>
              <a:buChar char="•"/>
            </a:pPr>
            <a:r>
              <a:rPr lang="en-US" dirty="0" smtClean="0"/>
              <a:t>Some of the charities that we have raised money for in the past are:</a:t>
            </a:r>
          </a:p>
          <a:p>
            <a:pPr marL="171450" indent="-171450">
              <a:buFont typeface="Arial" panose="020B0604020202020204" pitchFamily="34" charset="0"/>
              <a:buChar char="•"/>
            </a:pPr>
            <a:endParaRPr lang="en-US" dirty="0"/>
          </a:p>
          <a:p>
            <a:pPr marL="800100" lvl="1" indent="-342900">
              <a:buFontTx/>
              <a:buChar char="-"/>
            </a:pPr>
            <a:r>
              <a:rPr lang="en-US" dirty="0"/>
              <a:t>Doctors Without Borders, Indian Residential School Survivors Society &amp; Islamic Relief Canada</a:t>
            </a:r>
            <a:endParaRPr lang="en-US" sz="2400" dirty="0"/>
          </a:p>
          <a:p>
            <a:pPr marL="800100" lvl="1" indent="-342900">
              <a:buFontTx/>
              <a:buChar char="-"/>
            </a:pPr>
            <a:r>
              <a:rPr lang="en-US" dirty="0"/>
              <a:t>Pope Francis Village in </a:t>
            </a:r>
            <a:r>
              <a:rPr lang="en-US" dirty="0" err="1"/>
              <a:t>Tacloban</a:t>
            </a:r>
            <a:r>
              <a:rPr lang="en-US" dirty="0"/>
              <a:t> City in the Philippines to help families recovering from Typhoon Haiyan and Embrace Rwanda to aid in early childhood education and health care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And there are others on the screen that you can see.</a:t>
            </a:r>
          </a:p>
          <a:p>
            <a:pPr marL="171450" indent="-171450">
              <a:buFont typeface="Arial" panose="020B0604020202020204" pitchFamily="34" charset="0"/>
              <a:buChar char="•"/>
            </a:pPr>
            <a:r>
              <a:rPr lang="en-US" dirty="0" smtClean="0"/>
              <a:t>Each grade accumulates their money from each Walkathon until their Grade 12 year.</a:t>
            </a:r>
          </a:p>
          <a:p>
            <a:pPr marL="171450" indent="-171450">
              <a:buFont typeface="Arial" panose="020B0604020202020204" pitchFamily="34" charset="0"/>
              <a:buChar char="•"/>
            </a:pPr>
            <a:r>
              <a:rPr lang="en-US" dirty="0" smtClean="0"/>
              <a:t>In their grad year, they choose a charity that they would like to donate money to.</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NEXT SLIDE PLEASE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298396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Horton</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181236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Joanne </a:t>
            </a:r>
            <a:r>
              <a:rPr lang="en-US" dirty="0" err="1" smtClean="0"/>
              <a:t>Treacy</a:t>
            </a:r>
            <a:endParaRPr lang="en-US" dirty="0" smtClean="0"/>
          </a:p>
          <a:p>
            <a:endParaRPr lang="en-US" dirty="0"/>
          </a:p>
          <a:p>
            <a:r>
              <a:rPr lang="en-US" dirty="0" smtClean="0"/>
              <a:t>Read as is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148998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Campbell</a:t>
            </a:r>
          </a:p>
          <a:p>
            <a:endParaRPr lang="en-US" dirty="0"/>
          </a:p>
          <a:p>
            <a:pPr marL="171450" indent="-171450">
              <a:buFontTx/>
              <a:buChar char="-"/>
            </a:pPr>
            <a:r>
              <a:rPr lang="en-US" dirty="0" smtClean="0"/>
              <a:t>Please follow the bullet points above.</a:t>
            </a:r>
          </a:p>
          <a:p>
            <a:pPr marL="171450" indent="-171450">
              <a:buFontTx/>
              <a:buChar char="-"/>
            </a:pPr>
            <a:endParaRPr lang="en-US" dirty="0" smtClean="0"/>
          </a:p>
          <a:p>
            <a:pPr marL="171450" indent="-171450">
              <a:buFontTx/>
              <a:buChar char="-"/>
            </a:pPr>
            <a:r>
              <a:rPr lang="en-US" dirty="0" smtClean="0"/>
              <a:t>Please call the students who are highlighted below to the stage to acknowledge that they took time to participate in our survey back in the Spring when we asked for suggestions for priorities for this year’s Annual Fund.</a:t>
            </a:r>
          </a:p>
          <a:p>
            <a:pPr marL="171450" indent="-171450">
              <a:buFontTx/>
              <a:buChar char="-"/>
            </a:pPr>
            <a:endParaRPr lang="en-US" dirty="0" smtClean="0"/>
          </a:p>
          <a:p>
            <a:pPr marL="171450" indent="-171450">
              <a:buFontTx/>
              <a:buChar char="-"/>
            </a:pPr>
            <a:r>
              <a:rPr lang="en-US" dirty="0" smtClean="0"/>
              <a:t>Joanne will hand out the personalized envelopes to each students.</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341073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Joanne </a:t>
            </a:r>
            <a:r>
              <a:rPr lang="en-US" dirty="0" err="1" smtClean="0"/>
              <a:t>Treacy</a:t>
            </a:r>
            <a:endParaRPr lang="en-US" dirty="0" smtClean="0"/>
          </a:p>
          <a:p>
            <a:endParaRPr lang="en-US" dirty="0"/>
          </a:p>
          <a:p>
            <a:r>
              <a:rPr lang="en-US" dirty="0" smtClean="0"/>
              <a:t>Read as is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09829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Campbell</a:t>
            </a:r>
            <a:endParaRPr lang="en-US" dirty="0" smtClean="0"/>
          </a:p>
          <a:p>
            <a:endParaRPr lang="en-US" dirty="0"/>
          </a:p>
          <a:p>
            <a:pPr marL="171450" indent="-171450">
              <a:buFontTx/>
              <a:buChar char="-"/>
            </a:pPr>
            <a:r>
              <a:rPr lang="en-US" dirty="0" smtClean="0"/>
              <a:t>Elaborate on slide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33097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86084"/>
            <a:ext cx="5608320" cy="3660458"/>
          </a:xfrm>
        </p:spPr>
        <p:txBody>
          <a:bodyPr/>
          <a:lstStyle/>
          <a:p>
            <a:r>
              <a:rPr lang="en-US" dirty="0" smtClean="0"/>
              <a:t>John Campbell</a:t>
            </a:r>
          </a:p>
          <a:p>
            <a:endParaRPr lang="en-US" dirty="0"/>
          </a:p>
          <a:p>
            <a:r>
              <a:rPr lang="en-US" dirty="0" smtClean="0"/>
              <a:t>- Read slide as listed above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78872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Campbell</a:t>
            </a:r>
          </a:p>
          <a:p>
            <a:endParaRPr lang="en-US" dirty="0"/>
          </a:p>
          <a:p>
            <a:pPr marL="171450" indent="-171450">
              <a:buFontTx/>
              <a:buChar char="-"/>
            </a:pPr>
            <a:r>
              <a:rPr lang="en-US" dirty="0" smtClean="0"/>
              <a:t>Read per slide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18201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B05D0-FE67-47D8-B815-65DA959D71E2}"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424891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1B05D0-FE67-47D8-B815-65DA959D71E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4267630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1B05D0-FE67-47D8-B815-65DA959D71E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63953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B05D0-FE67-47D8-B815-65DA959D71E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313307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B05D0-FE67-47D8-B815-65DA959D71E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72490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BEA3A4-951E-46A4-9DB1-E3BC7107B7A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124410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EA3A4-951E-46A4-9DB1-E3BC7107B7A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356687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BEA3A4-951E-46A4-9DB1-E3BC7107B7A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194812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BEA3A4-951E-46A4-9DB1-E3BC7107B7A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380944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BEA3A4-951E-46A4-9DB1-E3BC7107B7A1}"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336547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3664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539496" y="127053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9/15/2021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EA3A4-951E-46A4-9DB1-E3BC7107B7A1}"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413655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EA3A4-951E-46A4-9DB1-E3BC7107B7A1}"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54414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BEA3A4-951E-46A4-9DB1-E3BC7107B7A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2025587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BEA3A4-951E-46A4-9DB1-E3BC7107B7A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433534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EA3A4-951E-46A4-9DB1-E3BC7107B7A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90361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EA3A4-951E-46A4-9DB1-E3BC7107B7A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E101-490A-4823-AC14-43C8E812E02F}" type="slidenum">
              <a:rPr lang="en-US" smtClean="0"/>
              <a:t>‹#›</a:t>
            </a:fld>
            <a:endParaRPr lang="en-US"/>
          </a:p>
        </p:txBody>
      </p:sp>
    </p:spTree>
    <p:extLst>
      <p:ext uri="{BB962C8B-B14F-4D97-AF65-F5344CB8AC3E}">
        <p14:creationId xmlns:p14="http://schemas.microsoft.com/office/powerpoint/2010/main" val="334991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B05D0-FE67-47D8-B815-65DA959D71E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328323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B05D0-FE67-47D8-B815-65DA959D71E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181437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1B05D0-FE67-47D8-B815-65DA959D71E2}"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425412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B05D0-FE67-47D8-B815-65DA959D71E2}"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333056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B05D0-FE67-47D8-B815-65DA959D71E2}"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367406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B05D0-FE67-47D8-B815-65DA959D71E2}"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C3329-5E77-42A7-8343-F8967F179B81}" type="slidenum">
              <a:rPr lang="en-US" smtClean="0"/>
              <a:t>‹#›</a:t>
            </a:fld>
            <a:endParaRPr lang="en-US"/>
          </a:p>
        </p:txBody>
      </p:sp>
    </p:spTree>
    <p:extLst>
      <p:ext uri="{BB962C8B-B14F-4D97-AF65-F5344CB8AC3E}">
        <p14:creationId xmlns:p14="http://schemas.microsoft.com/office/powerpoint/2010/main" val="805175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9/15/2021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B05D0-FE67-47D8-B815-65DA959D71E2}"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C3329-5E77-42A7-8343-F8967F179B81}"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46464" y="475130"/>
            <a:ext cx="2217688" cy="1641381"/>
          </a:xfrm>
          <a:prstGeom prst="rect">
            <a:avLst/>
          </a:prstGeom>
        </p:spPr>
      </p:pic>
    </p:spTree>
    <p:extLst>
      <p:ext uri="{BB962C8B-B14F-4D97-AF65-F5344CB8AC3E}">
        <p14:creationId xmlns:p14="http://schemas.microsoft.com/office/powerpoint/2010/main" val="1315870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EA3A4-951E-46A4-9DB1-E3BC7107B7A1}" type="datetimeFigureOut">
              <a:rPr lang="en-US" smtClean="0"/>
              <a:t>9/15/2021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E101-490A-4823-AC14-43C8E812E02F}" type="slidenum">
              <a:rPr lang="en-US" smtClean="0"/>
              <a:t>‹#›</a:t>
            </a:fld>
            <a:endParaRPr lang="en-US"/>
          </a:p>
        </p:txBody>
      </p:sp>
      <p:cxnSp>
        <p:nvCxnSpPr>
          <p:cNvPr id="7" name="Straight Connector 6"/>
          <p:cNvCxnSpPr/>
          <p:nvPr userDrawn="1"/>
        </p:nvCxnSpPr>
        <p:spPr>
          <a:xfrm>
            <a:off x="838200" y="1410401"/>
            <a:ext cx="10515600"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239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323" y="1233089"/>
            <a:ext cx="10515600" cy="2387600"/>
          </a:xfrm>
        </p:spPr>
        <p:txBody>
          <a:bodyPr anchor="ctr" anchorCtr="0">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b="1" dirty="0" smtClean="0"/>
              <a:t>The STA Giving &amp; Gratitude Annual Fund Walkathon – October 6</a:t>
            </a:r>
            <a:endParaRPr lang="en-US" sz="4800" b="1" dirty="0"/>
          </a:p>
        </p:txBody>
      </p:sp>
      <p:sp>
        <p:nvSpPr>
          <p:cNvPr id="3" name="Subtitle 2"/>
          <p:cNvSpPr>
            <a:spLocks noGrp="1"/>
          </p:cNvSpPr>
          <p:nvPr>
            <p:ph type="subTitle" idx="4294967295"/>
          </p:nvPr>
        </p:nvSpPr>
        <p:spPr>
          <a:xfrm>
            <a:off x="1393110" y="4380414"/>
            <a:ext cx="9582736" cy="1137793"/>
          </a:xfrm>
        </p:spPr>
        <p:txBody>
          <a:bodyPr>
            <a:normAutofit/>
          </a:bodyPr>
          <a:lstStyle/>
          <a:p>
            <a:pPr marL="0" indent="0" algn="ctr">
              <a:buNone/>
            </a:pPr>
            <a:r>
              <a:rPr lang="en-US" sz="2400" b="1" dirty="0" smtClean="0">
                <a:latin typeface="+mj-lt"/>
              </a:rPr>
              <a:t>2021/22 </a:t>
            </a:r>
            <a:endParaRPr lang="en-US" sz="2400" b="1"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26" y="315468"/>
            <a:ext cx="5945124" cy="1600200"/>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3600" b="1" dirty="0" smtClean="0">
                <a:solidFill>
                  <a:schemeClr val="tx1"/>
                </a:solidFill>
                <a:latin typeface="Segoe UI Light" panose="020B0502040204020203" pitchFamily="34" charset="0"/>
                <a:cs typeface="Segoe UI Light" panose="020B0502040204020203" pitchFamily="34" charset="0"/>
              </a:rPr>
              <a:t>More details from your Student Council Reps!</a:t>
            </a:r>
            <a:endParaRPr lang="en-US" sz="36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8353" y="1304649"/>
            <a:ext cx="10384991" cy="5755422"/>
          </a:xfrm>
          <a:prstGeom prst="rect">
            <a:avLst/>
          </a:prstGeom>
          <a:noFill/>
        </p:spPr>
        <p:txBody>
          <a:bodyPr wrap="square" rtlCol="0">
            <a:spAutoFit/>
          </a:bodyPr>
          <a:lstStyle/>
          <a:p>
            <a:endParaRPr lang="en-US" sz="1600" dirty="0" smtClean="0"/>
          </a:p>
          <a:p>
            <a:r>
              <a:rPr lang="en-US" sz="2800" dirty="0" smtClean="0"/>
              <a:t>Each grade will dress by theme, as follows: </a:t>
            </a:r>
          </a:p>
          <a:p>
            <a:pPr marL="285750" indent="-285750">
              <a:buFont typeface="Arial" panose="020B0604020202020204" pitchFamily="34" charset="0"/>
              <a:buChar char="•"/>
            </a:pPr>
            <a:endParaRPr lang="en-US" dirty="0"/>
          </a:p>
          <a:p>
            <a:pPr marL="228600" indent="-228600">
              <a:buFont typeface="Arial" panose="020B0604020202020204" pitchFamily="34" charset="0"/>
              <a:buChar char="•"/>
            </a:pPr>
            <a:r>
              <a:rPr lang="en-US" sz="2800" dirty="0" smtClean="0"/>
              <a:t>Grade 8 – Tie Dye: Ayden &amp; Aiden</a:t>
            </a:r>
          </a:p>
          <a:p>
            <a:pPr marL="228600" indent="-228600">
              <a:buFont typeface="Arial" panose="020B0604020202020204" pitchFamily="34" charset="0"/>
              <a:buChar char="•"/>
            </a:pPr>
            <a:endParaRPr lang="en-US" sz="2800" dirty="0" smtClean="0"/>
          </a:p>
          <a:p>
            <a:pPr marL="228600" indent="-228600">
              <a:buFont typeface="Arial" panose="020B0604020202020204" pitchFamily="34" charset="0"/>
              <a:buChar char="•"/>
            </a:pPr>
            <a:r>
              <a:rPr lang="en-US" sz="2800" dirty="0" smtClean="0"/>
              <a:t>Grade 9 – Pajamas: Izzy &amp; Julianna</a:t>
            </a:r>
          </a:p>
          <a:p>
            <a:pPr marL="228600" indent="-228600">
              <a:buFont typeface="Arial" panose="020B0604020202020204" pitchFamily="34" charset="0"/>
              <a:buChar char="•"/>
            </a:pPr>
            <a:endParaRPr lang="en-US" sz="2800" dirty="0" smtClean="0"/>
          </a:p>
          <a:p>
            <a:pPr marL="228600" indent="-228600">
              <a:buFont typeface="Arial" panose="020B0604020202020204" pitchFamily="34" charset="0"/>
              <a:buChar char="•"/>
            </a:pPr>
            <a:r>
              <a:rPr lang="en-US" sz="2800" dirty="0" smtClean="0"/>
              <a:t>Grade 10 – Hawaiian Tourist: </a:t>
            </a:r>
            <a:r>
              <a:rPr lang="en-US" sz="2800" dirty="0" err="1" smtClean="0"/>
              <a:t>Channah</a:t>
            </a:r>
            <a:r>
              <a:rPr lang="en-US" sz="2800" dirty="0" smtClean="0"/>
              <a:t> &amp; </a:t>
            </a:r>
            <a:r>
              <a:rPr lang="en-US" sz="2800" dirty="0"/>
              <a:t>Lizzie</a:t>
            </a:r>
          </a:p>
          <a:p>
            <a:pPr marL="228600" indent="-228600"/>
            <a:endParaRPr lang="en-US" sz="2800" dirty="0" smtClean="0"/>
          </a:p>
          <a:p>
            <a:pPr marL="228600" indent="-228600">
              <a:buFont typeface="Arial" panose="020B0604020202020204" pitchFamily="34" charset="0"/>
              <a:buChar char="•"/>
            </a:pPr>
            <a:r>
              <a:rPr lang="en-US" sz="2800" dirty="0" smtClean="0"/>
              <a:t>Grade 11 – Sports Jersey: Jordan &amp; Daniel</a:t>
            </a:r>
          </a:p>
          <a:p>
            <a:pPr marL="228600" indent="-228600">
              <a:buFont typeface="Arial" panose="020B0604020202020204" pitchFamily="34" charset="0"/>
              <a:buChar char="•"/>
            </a:pPr>
            <a:endParaRPr lang="en-US" sz="2800" dirty="0" smtClean="0"/>
          </a:p>
          <a:p>
            <a:pPr marL="228600" indent="-228600">
              <a:buFont typeface="Arial" panose="020B0604020202020204" pitchFamily="34" charset="0"/>
              <a:buChar char="•"/>
            </a:pPr>
            <a:r>
              <a:rPr lang="en-US" sz="2800" dirty="0" smtClean="0"/>
              <a:t>Grade 12 – Neon: Daniela &amp; </a:t>
            </a:r>
            <a:r>
              <a:rPr lang="en-US" sz="2800" dirty="0" err="1" smtClean="0"/>
              <a:t>Adelina</a:t>
            </a:r>
            <a:endParaRPr lang="en-US" sz="2800" dirty="0" smtClean="0"/>
          </a:p>
          <a:p>
            <a:pPr marL="285750" indent="-285750">
              <a:buFont typeface="Arial" panose="020B0604020202020204" pitchFamily="34" charset="0"/>
              <a:buChar char="•"/>
            </a:pPr>
            <a:endParaRPr lang="en-US" dirty="0" smtClean="0"/>
          </a:p>
          <a:p>
            <a:pPr algn="ctr"/>
            <a:r>
              <a:rPr lang="en-US" b="1" dirty="0" smtClean="0"/>
              <a:t> </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821" y="179932"/>
            <a:ext cx="1853045" cy="137149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60" y="1975104"/>
            <a:ext cx="3064764" cy="2043176"/>
          </a:xfrm>
          <a:prstGeom prst="rect">
            <a:avLst/>
          </a:prstGeom>
        </p:spPr>
      </p:pic>
    </p:spTree>
    <p:extLst>
      <p:ext uri="{BB962C8B-B14F-4D97-AF65-F5344CB8AC3E}">
        <p14:creationId xmlns:p14="http://schemas.microsoft.com/office/powerpoint/2010/main" val="1214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Carnival After-Party</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1207" y="1772454"/>
            <a:ext cx="1077852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BBQ, music and popcorn</a:t>
            </a:r>
          </a:p>
          <a:p>
            <a:pPr marL="285750" indent="-285750">
              <a:buFont typeface="Arial" panose="020B0604020202020204" pitchFamily="34" charset="0"/>
              <a:buChar char="•"/>
            </a:pPr>
            <a:r>
              <a:rPr lang="en-US" sz="2400" dirty="0" smtClean="0"/>
              <a:t>Six carnival tents with the following games:</a:t>
            </a:r>
          </a:p>
          <a:p>
            <a:r>
              <a:rPr lang="en-US" sz="2400" dirty="0"/>
              <a:t>	</a:t>
            </a:r>
            <a:r>
              <a:rPr lang="en-US" sz="2400" dirty="0" smtClean="0"/>
              <a:t>- Dunk Tank</a:t>
            </a:r>
          </a:p>
          <a:p>
            <a:r>
              <a:rPr lang="en-US" sz="2400" dirty="0"/>
              <a:t>	</a:t>
            </a:r>
            <a:r>
              <a:rPr lang="en-US" sz="2400" dirty="0" smtClean="0"/>
              <a:t>- Mini Golf Silly Shower</a:t>
            </a:r>
          </a:p>
          <a:p>
            <a:r>
              <a:rPr lang="en-US" sz="2400" dirty="0"/>
              <a:t>	</a:t>
            </a:r>
            <a:r>
              <a:rPr lang="en-US" sz="2400" dirty="0" smtClean="0"/>
              <a:t>- Giant </a:t>
            </a:r>
            <a:r>
              <a:rPr lang="en-US" sz="2400" dirty="0" err="1" smtClean="0"/>
              <a:t>Kerplunk</a:t>
            </a:r>
            <a:endParaRPr lang="en-US" sz="2400" dirty="0" smtClean="0"/>
          </a:p>
          <a:p>
            <a:r>
              <a:rPr lang="en-US" sz="2400" dirty="0"/>
              <a:t>	</a:t>
            </a:r>
            <a:r>
              <a:rPr lang="en-US" sz="2400" dirty="0" smtClean="0"/>
              <a:t>- </a:t>
            </a:r>
            <a:r>
              <a:rPr lang="en-US" sz="2400" dirty="0" err="1" smtClean="0"/>
              <a:t>Gunsmoke</a:t>
            </a:r>
            <a:r>
              <a:rPr lang="en-US" sz="2400" dirty="0" smtClean="0"/>
              <a:t> Shootout</a:t>
            </a:r>
          </a:p>
          <a:p>
            <a:r>
              <a:rPr lang="en-US" sz="2400" dirty="0"/>
              <a:t>	</a:t>
            </a:r>
            <a:r>
              <a:rPr lang="en-US" sz="2400" dirty="0" smtClean="0"/>
              <a:t>- Horse Racing</a:t>
            </a:r>
          </a:p>
          <a:p>
            <a:r>
              <a:rPr lang="en-US" sz="2400" dirty="0"/>
              <a:t>	</a:t>
            </a:r>
            <a:r>
              <a:rPr lang="en-US" sz="2400" dirty="0" smtClean="0"/>
              <a:t>- High Striker</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190" y="209407"/>
            <a:ext cx="1965584" cy="14547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637" y="1772454"/>
            <a:ext cx="2936109" cy="22938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880" y="4313176"/>
            <a:ext cx="2000620" cy="21594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9551" y="2591608"/>
            <a:ext cx="2647973" cy="205277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9420" y="4698507"/>
            <a:ext cx="3236995" cy="2159493"/>
          </a:xfrm>
          <a:prstGeom prst="rect">
            <a:avLst/>
          </a:prstGeom>
        </p:spPr>
      </p:pic>
    </p:spTree>
    <p:extLst>
      <p:ext uri="{BB962C8B-B14F-4D97-AF65-F5344CB8AC3E}">
        <p14:creationId xmlns:p14="http://schemas.microsoft.com/office/powerpoint/2010/main" val="4141117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What Do You Think?</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1207" y="1772454"/>
            <a:ext cx="10778520"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190" y="209407"/>
            <a:ext cx="1965584" cy="1454791"/>
          </a:xfrm>
          <a:prstGeom prst="rect">
            <a:avLst/>
          </a:prstGeom>
        </p:spPr>
      </p:pic>
      <p:sp>
        <p:nvSpPr>
          <p:cNvPr id="10" name="TextBox 9"/>
          <p:cNvSpPr txBox="1"/>
          <p:nvPr/>
        </p:nvSpPr>
        <p:spPr>
          <a:xfrm>
            <a:off x="604434" y="1326785"/>
            <a:ext cx="7424929" cy="5693866"/>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t>Student Council is looking to implement a House System… right here at STA!</a:t>
            </a:r>
          </a:p>
          <a:p>
            <a:pPr marL="285750" indent="-285750" fontAlgn="base">
              <a:buFont typeface="Arial" panose="020B0604020202020204" pitchFamily="34" charset="0"/>
              <a:buChar char="•"/>
            </a:pPr>
            <a:r>
              <a:rPr lang="en-US" sz="2800" dirty="0"/>
              <a:t>Similar to Hogwarts houses, you can earn points for your house from Walkathon, team participation, school activities, games, and more. </a:t>
            </a:r>
          </a:p>
          <a:p>
            <a:pPr marL="285750" indent="-285750" fontAlgn="base">
              <a:buFont typeface="Arial" panose="020B0604020202020204" pitchFamily="34" charset="0"/>
              <a:buChar char="•"/>
            </a:pPr>
            <a:r>
              <a:rPr lang="en-US" sz="2800" dirty="0"/>
              <a:t>The house with most points will win the STA Cup at the end of the year!</a:t>
            </a:r>
          </a:p>
          <a:p>
            <a:pPr marL="742950" lvl="1" indent="-285750" fontAlgn="base">
              <a:buFont typeface="Arial" panose="020B0604020202020204" pitchFamily="34" charset="0"/>
              <a:buChar char="•"/>
            </a:pPr>
            <a:r>
              <a:rPr lang="en-US" sz="2800" dirty="0"/>
              <a:t>As well, there will be special events for the houses throughout the year!</a:t>
            </a:r>
          </a:p>
          <a:p>
            <a:pPr marL="285750" indent="-285750" fontAlgn="base">
              <a:buFont typeface="Arial" panose="020B0604020202020204" pitchFamily="34" charset="0"/>
              <a:buChar char="•"/>
            </a:pPr>
            <a:r>
              <a:rPr lang="en-US" sz="2800" dirty="0"/>
              <a:t>Visit our table at </a:t>
            </a:r>
            <a:r>
              <a:rPr lang="en-US" sz="2800" b="1" dirty="0"/>
              <a:t>Club Day this Friday </a:t>
            </a:r>
            <a:r>
              <a:rPr lang="en-US" sz="2800" dirty="0"/>
              <a:t>and tell us what you think.</a:t>
            </a:r>
          </a:p>
          <a:p>
            <a:pPr marL="285750" indent="-285750">
              <a:buFont typeface="Arial" panose="020B0604020202020204" pitchFamily="34" charset="0"/>
              <a:buChar char="•"/>
            </a:pP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8956" y="1972836"/>
            <a:ext cx="3495173" cy="4254227"/>
          </a:xfrm>
          <a:prstGeom prst="rect">
            <a:avLst/>
          </a:prstGeom>
        </p:spPr>
      </p:pic>
    </p:spTree>
    <p:extLst>
      <p:ext uri="{BB962C8B-B14F-4D97-AF65-F5344CB8AC3E}">
        <p14:creationId xmlns:p14="http://schemas.microsoft.com/office/powerpoint/2010/main" val="1824031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3600" b="1" dirty="0" smtClean="0">
                <a:solidFill>
                  <a:schemeClr val="tx1"/>
                </a:solidFill>
                <a:latin typeface="Segoe UI Light" panose="020B0502040204020203" pitchFamily="34" charset="0"/>
                <a:cs typeface="Segoe UI Light" panose="020B0502040204020203" pitchFamily="34" charset="0"/>
              </a:rPr>
              <a:t>Next steps!</a:t>
            </a:r>
            <a:endParaRPr lang="en-US" sz="36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1207" y="1551606"/>
            <a:ext cx="11417948" cy="5909310"/>
          </a:xfrm>
          <a:prstGeom prst="rect">
            <a:avLst/>
          </a:prstGeom>
          <a:noFill/>
        </p:spPr>
        <p:txBody>
          <a:bodyPr wrap="square" rtlCol="0">
            <a:spAutoFit/>
          </a:bodyPr>
          <a:lstStyle/>
          <a:p>
            <a:endParaRPr lang="en-US" sz="1600" dirty="0" smtClean="0"/>
          </a:p>
          <a:p>
            <a:pPr marL="285750" indent="-285750">
              <a:buFont typeface="Arial" panose="020B0604020202020204" pitchFamily="34" charset="0"/>
              <a:buChar char="•"/>
            </a:pPr>
            <a:r>
              <a:rPr lang="en-US" sz="2800" dirty="0" smtClean="0"/>
              <a:t>Fundraising for the Walkathon </a:t>
            </a:r>
            <a:r>
              <a:rPr lang="en-US" sz="2800" b="1" dirty="0" smtClean="0"/>
              <a:t>begins today</a:t>
            </a:r>
            <a:r>
              <a:rPr lang="en-US" sz="2800" dirty="0"/>
              <a:t>!</a:t>
            </a:r>
            <a:endParaRPr lang="en-US" sz="2800" dirty="0" smtClean="0"/>
          </a:p>
          <a:p>
            <a:pPr marL="285750" indent="-285750">
              <a:buFont typeface="Arial" panose="020B0604020202020204" pitchFamily="34" charset="0"/>
              <a:buChar char="•"/>
            </a:pPr>
            <a:r>
              <a:rPr lang="en-US" sz="2800" dirty="0" smtClean="0"/>
              <a:t>Please go back to your Advisory class to pick up a pledge form</a:t>
            </a:r>
          </a:p>
          <a:p>
            <a:pPr marL="285750" indent="-285750">
              <a:buFont typeface="Arial" panose="020B0604020202020204" pitchFamily="34" charset="0"/>
              <a:buChar char="•"/>
            </a:pPr>
            <a:r>
              <a:rPr lang="en-US" sz="2800" dirty="0" smtClean="0"/>
              <a:t>Wait for Mr. Horton to dismiss you over the P.A. system.</a:t>
            </a:r>
          </a:p>
          <a:p>
            <a:pPr marL="285750" indent="-285750">
              <a:buFont typeface="Arial" panose="020B0604020202020204" pitchFamily="34" charset="0"/>
              <a:buChar char="•"/>
            </a:pPr>
            <a:r>
              <a:rPr lang="en-US" sz="2800" dirty="0" smtClean="0"/>
              <a:t>Encourage your donors to make a donation online or via </a:t>
            </a:r>
            <a:r>
              <a:rPr lang="en-US" sz="2800" dirty="0" err="1" smtClean="0"/>
              <a:t>cheque</a:t>
            </a:r>
            <a:r>
              <a:rPr lang="en-US" sz="2800" dirty="0" smtClean="0"/>
              <a:t>. </a:t>
            </a:r>
          </a:p>
          <a:p>
            <a:pPr marL="285750" indent="-285750">
              <a:buFont typeface="Arial" panose="020B0604020202020204" pitchFamily="34" charset="0"/>
              <a:buChar char="•"/>
            </a:pPr>
            <a:r>
              <a:rPr lang="en-US" sz="2800" dirty="0" smtClean="0"/>
              <a:t>Watch for the email from </a:t>
            </a:r>
            <a:r>
              <a:rPr lang="en-US" sz="2800" b="1" dirty="0" smtClean="0"/>
              <a:t>STA Office </a:t>
            </a:r>
            <a:r>
              <a:rPr lang="en-US" sz="2800" dirty="0" smtClean="0"/>
              <a:t>which contains email examples and the link to the donation site that you can send to your parents, friends, grandparents, aunts and uncles, etc.</a:t>
            </a:r>
          </a:p>
          <a:p>
            <a:pPr marL="285750" indent="-285750">
              <a:buFont typeface="Arial" panose="020B0604020202020204" pitchFamily="34" charset="0"/>
              <a:buChar char="•"/>
            </a:pPr>
            <a:r>
              <a:rPr lang="en-US" sz="2800" dirty="0" smtClean="0"/>
              <a:t>Your parents can use the email to share with their work colleagues, as well as THEIR friends.</a:t>
            </a:r>
          </a:p>
          <a:p>
            <a:pPr marL="285750" indent="-285750">
              <a:buFont typeface="Arial" panose="020B0604020202020204" pitchFamily="34" charset="0"/>
              <a:buChar char="•"/>
            </a:pPr>
            <a:endParaRPr lang="en-US" sz="2400" dirty="0"/>
          </a:p>
          <a:p>
            <a:pPr algn="ctr"/>
            <a:r>
              <a:rPr lang="en-US" sz="3200" b="1" dirty="0" smtClean="0"/>
              <a:t>GO SAINTS GO!</a:t>
            </a:r>
          </a:p>
          <a:p>
            <a:pPr algn="ctr"/>
            <a:endParaRPr lang="en-US" b="1" dirty="0" smtClean="0"/>
          </a:p>
          <a:p>
            <a:pPr algn="ctr"/>
            <a:r>
              <a:rPr lang="en-US" b="1" dirty="0" smtClean="0"/>
              <a:t> </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824" y="148759"/>
            <a:ext cx="1749136" cy="1294591"/>
          </a:xfrm>
          <a:prstGeom prst="rect">
            <a:avLst/>
          </a:prstGeom>
        </p:spPr>
      </p:pic>
    </p:spTree>
    <p:extLst>
      <p:ext uri="{BB962C8B-B14F-4D97-AF65-F5344CB8AC3E}">
        <p14:creationId xmlns:p14="http://schemas.microsoft.com/office/powerpoint/2010/main" val="671455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04434" y="410744"/>
            <a:ext cx="10863073" cy="967792"/>
          </a:xfrm>
          <a:solidFill>
            <a:schemeClr val="bg1"/>
          </a:solidFill>
        </p:spPr>
        <p:txBody>
          <a:bodyPr>
            <a:noAutofit/>
          </a:bodyPr>
          <a:lstStyle/>
          <a:p>
            <a:r>
              <a:rPr lang="en-US" sz="3600" b="1" dirty="0" smtClean="0">
                <a:solidFill>
                  <a:schemeClr val="tx1"/>
                </a:solidFill>
                <a:latin typeface="Segoe UI Light" panose="020B0502040204020203" pitchFamily="34" charset="0"/>
                <a:cs typeface="Segoe UI Light" panose="020B0502040204020203" pitchFamily="34" charset="0"/>
              </a:rPr>
              <a:t>What is the STA Giving &amp; Gratitude Annual Fund Walkathon?</a:t>
            </a:r>
            <a:endParaRPr lang="en-US" sz="36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452424"/>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4434" y="1526313"/>
            <a:ext cx="10030038" cy="4708981"/>
          </a:xfrm>
          <a:prstGeom prst="rect">
            <a:avLst/>
          </a:prstGeom>
          <a:noFill/>
        </p:spPr>
        <p:txBody>
          <a:bodyPr wrap="square" rtlCol="0">
            <a:spAutoFit/>
          </a:bodyPr>
          <a:lstStyle/>
          <a:p>
            <a:pPr marL="171450" indent="-171450">
              <a:buFont typeface="Arial" panose="020B0604020202020204" pitchFamily="34" charset="0"/>
              <a:buChar char="•"/>
            </a:pPr>
            <a:r>
              <a:rPr lang="en-US" sz="2400" dirty="0"/>
              <a:t>A</a:t>
            </a:r>
            <a:r>
              <a:rPr lang="en-US" sz="2400" dirty="0" smtClean="0"/>
              <a:t>nnual 10 km walk/run to raise money for charities and school priorities</a:t>
            </a:r>
          </a:p>
          <a:p>
            <a:pPr marL="171450" indent="-171450">
              <a:buFont typeface="Arial" panose="020B0604020202020204" pitchFamily="34" charset="0"/>
              <a:buChar char="•"/>
            </a:pPr>
            <a:r>
              <a:rPr lang="en-US" sz="2400" dirty="0" smtClean="0"/>
              <a:t>The charities who have benefited from our Walkathons are:</a:t>
            </a:r>
          </a:p>
          <a:p>
            <a:pPr marL="800100" lvl="1" indent="-342900">
              <a:buFontTx/>
              <a:buChar char="-"/>
            </a:pPr>
            <a:r>
              <a:rPr lang="en-US" dirty="0"/>
              <a:t>Doctors Without </a:t>
            </a:r>
            <a:r>
              <a:rPr lang="en-US" dirty="0" smtClean="0"/>
              <a:t>Borders, </a:t>
            </a:r>
            <a:r>
              <a:rPr lang="en-US" dirty="0"/>
              <a:t>Indian Residential School Survivors </a:t>
            </a:r>
            <a:r>
              <a:rPr lang="en-US" dirty="0" smtClean="0"/>
              <a:t>Society &amp; </a:t>
            </a:r>
            <a:r>
              <a:rPr lang="en-US" dirty="0"/>
              <a:t>Islamic Relief </a:t>
            </a:r>
            <a:r>
              <a:rPr lang="en-US" dirty="0" smtClean="0"/>
              <a:t>Canada</a:t>
            </a:r>
            <a:endParaRPr lang="en-US" sz="2400" dirty="0"/>
          </a:p>
          <a:p>
            <a:pPr marL="800100" lvl="1" indent="-342900">
              <a:buFontTx/>
              <a:buChar char="-"/>
            </a:pPr>
            <a:r>
              <a:rPr lang="en-US" dirty="0" smtClean="0"/>
              <a:t>Pope </a:t>
            </a:r>
            <a:r>
              <a:rPr lang="en-US" dirty="0"/>
              <a:t>Francis Village in </a:t>
            </a:r>
            <a:r>
              <a:rPr lang="en-US" dirty="0" err="1"/>
              <a:t>Tacloban</a:t>
            </a:r>
            <a:r>
              <a:rPr lang="en-US" dirty="0"/>
              <a:t> City in the </a:t>
            </a:r>
            <a:r>
              <a:rPr lang="en-US" dirty="0" smtClean="0"/>
              <a:t>Philippines </a:t>
            </a:r>
            <a:r>
              <a:rPr lang="en-US" dirty="0"/>
              <a:t>to help families recovering from Typhoon </a:t>
            </a:r>
            <a:r>
              <a:rPr lang="en-US" dirty="0" smtClean="0"/>
              <a:t>Haiyan and </a:t>
            </a:r>
            <a:r>
              <a:rPr lang="en-US" dirty="0"/>
              <a:t>Embrace </a:t>
            </a:r>
            <a:r>
              <a:rPr lang="en-US" dirty="0" smtClean="0"/>
              <a:t>Rwanda </a:t>
            </a:r>
            <a:r>
              <a:rPr lang="en-US" dirty="0"/>
              <a:t>to aid in early childhood education and health </a:t>
            </a:r>
            <a:r>
              <a:rPr lang="en-US" dirty="0" smtClean="0"/>
              <a:t>care</a:t>
            </a:r>
          </a:p>
          <a:p>
            <a:pPr marL="800100" lvl="1" indent="-342900">
              <a:buFontTx/>
              <a:buChar char="-"/>
            </a:pPr>
            <a:r>
              <a:rPr lang="en-US" dirty="0" smtClean="0"/>
              <a:t>Caritas </a:t>
            </a:r>
            <a:r>
              <a:rPr lang="en-US" dirty="0"/>
              <a:t>de </a:t>
            </a:r>
            <a:r>
              <a:rPr lang="en-US" dirty="0" smtClean="0"/>
              <a:t>Venezuela </a:t>
            </a:r>
            <a:r>
              <a:rPr lang="en-US" dirty="0"/>
              <a:t>to help feed children </a:t>
            </a:r>
            <a:r>
              <a:rPr lang="en-US" dirty="0" smtClean="0"/>
              <a:t>suffering </a:t>
            </a:r>
            <a:r>
              <a:rPr lang="en-US" dirty="0"/>
              <a:t>from </a:t>
            </a:r>
            <a:r>
              <a:rPr lang="en-US" dirty="0" smtClean="0"/>
              <a:t>malnutrition</a:t>
            </a:r>
          </a:p>
          <a:p>
            <a:pPr marL="800100" lvl="1" indent="-342900">
              <a:buFontTx/>
              <a:buChar char="-"/>
            </a:pPr>
            <a:r>
              <a:rPr lang="en-US" dirty="0" smtClean="0"/>
              <a:t>Development </a:t>
            </a:r>
            <a:r>
              <a:rPr lang="en-US" dirty="0"/>
              <a:t>and Peace’s </a:t>
            </a:r>
            <a:r>
              <a:rPr lang="en-US" dirty="0" err="1" smtClean="0"/>
              <a:t>Jacha</a:t>
            </a:r>
            <a:r>
              <a:rPr lang="en-US" dirty="0" smtClean="0"/>
              <a:t> </a:t>
            </a:r>
            <a:r>
              <a:rPr lang="en-US" dirty="0"/>
              <a:t>Project’ in Haiti to help finance a </a:t>
            </a:r>
            <a:r>
              <a:rPr lang="en-US" dirty="0" smtClean="0"/>
              <a:t>bakery</a:t>
            </a:r>
          </a:p>
          <a:p>
            <a:pPr lvl="1"/>
            <a:endParaRPr lang="en-US" sz="2000" dirty="0" smtClean="0"/>
          </a:p>
          <a:p>
            <a:pPr marL="342900" indent="-342900">
              <a:buFont typeface="Arial" panose="020B0604020202020204" pitchFamily="34" charset="0"/>
              <a:buChar char="•"/>
            </a:pPr>
            <a:r>
              <a:rPr lang="en-US" sz="2000" dirty="0" smtClean="0"/>
              <a:t>Based on previous Walkathons, the following amounts have been allocated to these grades:</a:t>
            </a:r>
          </a:p>
          <a:p>
            <a:pPr marL="800100" lvl="1" indent="-342900">
              <a:buFontTx/>
              <a:buChar char="-"/>
            </a:pPr>
            <a:r>
              <a:rPr lang="en-US" sz="2000" dirty="0" smtClean="0"/>
              <a:t>Grade 10: $2,839.88</a:t>
            </a:r>
          </a:p>
          <a:p>
            <a:pPr marL="800100" lvl="1" indent="-342900">
              <a:buFontTx/>
              <a:buChar char="-"/>
            </a:pPr>
            <a:r>
              <a:rPr lang="en-US" sz="2000" dirty="0" smtClean="0"/>
              <a:t>Grade 11: $7,789.46</a:t>
            </a:r>
          </a:p>
          <a:p>
            <a:pPr marL="800100" lvl="1" indent="-342900">
              <a:buFontTx/>
              <a:buChar char="-"/>
            </a:pPr>
            <a:r>
              <a:rPr lang="en-US" sz="2000" dirty="0" smtClean="0"/>
              <a:t>Grade 12: $9,186.70</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565" y="137557"/>
            <a:ext cx="1569053" cy="1161306"/>
          </a:xfrm>
          <a:prstGeom prst="rect">
            <a:avLst/>
          </a:prstGeom>
        </p:spPr>
      </p:pic>
    </p:spTree>
    <p:extLst>
      <p:ext uri="{BB962C8B-B14F-4D97-AF65-F5344CB8AC3E}">
        <p14:creationId xmlns:p14="http://schemas.microsoft.com/office/powerpoint/2010/main" val="229243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Where Do </a:t>
            </a:r>
            <a:r>
              <a:rPr lang="en-US" sz="4000" b="1" dirty="0"/>
              <a:t>W</a:t>
            </a:r>
            <a:r>
              <a:rPr lang="en-US" sz="4000" b="1" dirty="0" smtClean="0"/>
              <a:t>e Walk?</a:t>
            </a:r>
            <a:endParaRPr lang="en-US" sz="4000" b="1"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12902" y="1523942"/>
            <a:ext cx="10954258" cy="4959153"/>
          </a:xfrm>
        </p:spPr>
      </p:pic>
    </p:spTree>
    <p:extLst>
      <p:ext uri="{BB962C8B-B14F-4D97-AF65-F5344CB8AC3E}">
        <p14:creationId xmlns:p14="http://schemas.microsoft.com/office/powerpoint/2010/main" val="49378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049257"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What’s Different About this Year’s Event?</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4434" y="1600201"/>
            <a:ext cx="10030038" cy="4278094"/>
          </a:xfrm>
          <a:prstGeom prst="rect">
            <a:avLst/>
          </a:prstGeom>
          <a:noFill/>
        </p:spPr>
        <p:txBody>
          <a:bodyPr wrap="square" rtlCol="0">
            <a:spAutoFit/>
          </a:bodyPr>
          <a:lstStyle/>
          <a:p>
            <a:pPr marL="457200" indent="-457200">
              <a:buFont typeface="Arial" panose="020B0604020202020204" pitchFamily="34" charset="0"/>
              <a:buChar char="•"/>
            </a:pPr>
            <a:r>
              <a:rPr lang="en-US" sz="2400" dirty="0"/>
              <a:t>Re-branded this year to launch our Annual Fund</a:t>
            </a:r>
          </a:p>
          <a:p>
            <a:pPr marL="457200" indent="-457200">
              <a:buFont typeface="Arial" panose="020B0604020202020204" pitchFamily="34" charset="0"/>
              <a:buChar char="•"/>
            </a:pPr>
            <a:r>
              <a:rPr lang="en-US" sz="2400" dirty="0" smtClean="0"/>
              <a:t>Race component with timed-finish and trophies for top winners: junior and senior boys and girls.</a:t>
            </a:r>
          </a:p>
          <a:p>
            <a:pPr marL="457200" indent="-457200">
              <a:buFont typeface="Arial" panose="020B0604020202020204" pitchFamily="34" charset="0"/>
              <a:buChar char="•"/>
            </a:pPr>
            <a:r>
              <a:rPr lang="en-US" sz="2400" dirty="0" smtClean="0"/>
              <a:t>A carnival-themed After Party</a:t>
            </a:r>
          </a:p>
          <a:p>
            <a:pPr marL="457200" indent="-457200">
              <a:buFont typeface="Arial" panose="020B0604020202020204" pitchFamily="34" charset="0"/>
              <a:buChar char="•"/>
            </a:pPr>
            <a:r>
              <a:rPr lang="en-US" sz="2400" dirty="0" smtClean="0"/>
              <a:t>Bonus spirit </a:t>
            </a:r>
            <a:r>
              <a:rPr lang="en-US" sz="2400" dirty="0" smtClean="0"/>
              <a:t>day</a:t>
            </a:r>
            <a:endParaRPr lang="en-US" sz="2400" dirty="0" smtClean="0"/>
          </a:p>
          <a:p>
            <a:pPr marL="457200" indent="-457200">
              <a:buFont typeface="Arial" panose="020B0604020202020204" pitchFamily="34" charset="0"/>
              <a:buChar char="•"/>
            </a:pPr>
            <a:r>
              <a:rPr lang="en-US" sz="2400" dirty="0" smtClean="0"/>
              <a:t>Lunch parties</a:t>
            </a:r>
          </a:p>
          <a:p>
            <a:pPr marL="457200" indent="-457200">
              <a:buFont typeface="Arial" panose="020B0604020202020204" pitchFamily="34" charset="0"/>
              <a:buChar char="•"/>
            </a:pPr>
            <a:r>
              <a:rPr lang="en-US" sz="2400" dirty="0" smtClean="0"/>
              <a:t>Bragging rights for the winning Advisory Class in each grade</a:t>
            </a:r>
          </a:p>
          <a:p>
            <a:pPr marL="457200" indent="-457200">
              <a:buFont typeface="Arial" panose="020B0604020202020204" pitchFamily="34" charset="0"/>
              <a:buChar char="•"/>
            </a:pPr>
            <a:r>
              <a:rPr lang="en-US" sz="2400" dirty="0" smtClean="0"/>
              <a:t>Gift cards to popular retailers</a:t>
            </a:r>
          </a:p>
          <a:p>
            <a:pPr marL="171450" indent="-171450">
              <a:buFont typeface="Arial" panose="020B0604020202020204" pitchFamily="34" charset="0"/>
              <a:buChar char="•"/>
            </a:pPr>
            <a:endParaRPr lang="en-US" sz="2000" dirty="0" smtClean="0"/>
          </a:p>
          <a:p>
            <a:pPr lvl="1"/>
            <a:endParaRPr lang="en-US" sz="2000" dirty="0"/>
          </a:p>
          <a:p>
            <a:pPr lvl="1"/>
            <a:endParaRPr lang="en-US" sz="2000" dirty="0" smtClean="0"/>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730" y="300504"/>
            <a:ext cx="1756036" cy="1299698"/>
          </a:xfrm>
          <a:prstGeom prst="rect">
            <a:avLst/>
          </a:prstGeom>
        </p:spPr>
      </p:pic>
    </p:spTree>
    <p:extLst>
      <p:ext uri="{BB962C8B-B14F-4D97-AF65-F5344CB8AC3E}">
        <p14:creationId xmlns:p14="http://schemas.microsoft.com/office/powerpoint/2010/main" val="291095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049257"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Goals</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4434" y="1304649"/>
            <a:ext cx="10030038" cy="7140416"/>
          </a:xfrm>
          <a:prstGeom prst="rect">
            <a:avLst/>
          </a:prstGeom>
          <a:noFill/>
        </p:spPr>
        <p:txBody>
          <a:bodyPr wrap="square" rtlCol="0">
            <a:spAutoFit/>
          </a:bodyPr>
          <a:lstStyle/>
          <a:p>
            <a:pPr marL="171450" indent="-171450">
              <a:buFont typeface="Arial" panose="020B0604020202020204" pitchFamily="34" charset="0"/>
              <a:buChar char="•"/>
            </a:pPr>
            <a:r>
              <a:rPr lang="en-US" sz="2400" dirty="0" smtClean="0"/>
              <a:t>School goal: $85,000</a:t>
            </a:r>
          </a:p>
          <a:p>
            <a:pPr marL="171450" indent="-171450">
              <a:buFont typeface="Arial" panose="020B0604020202020204" pitchFamily="34" charset="0"/>
              <a:buChar char="•"/>
            </a:pPr>
            <a:r>
              <a:rPr lang="en-US" sz="2400" dirty="0" smtClean="0"/>
              <a:t>Individual goal: $150 per student</a:t>
            </a:r>
          </a:p>
          <a:p>
            <a:pPr marL="171450" indent="-171450">
              <a:buFont typeface="Arial" panose="020B0604020202020204" pitchFamily="34" charset="0"/>
              <a:buChar char="•"/>
            </a:pPr>
            <a:r>
              <a:rPr lang="en-US" sz="2400" dirty="0" smtClean="0"/>
              <a:t>20% of your collected pledges this year, and for each year in high school, are set aside for your Grade 12 year to donate to a charity of your choice</a:t>
            </a:r>
          </a:p>
          <a:p>
            <a:pPr marL="171450" indent="-171450">
              <a:buFont typeface="Arial" panose="020B0604020202020204" pitchFamily="34" charset="0"/>
              <a:buChar char="•"/>
            </a:pPr>
            <a:r>
              <a:rPr lang="en-US" sz="2400" dirty="0" smtClean="0"/>
              <a:t>80% of your pledge will go towards the following Annual Fund priorities this year:</a:t>
            </a:r>
          </a:p>
          <a:p>
            <a:pPr marL="685800" lvl="0" indent="-228600">
              <a:buFont typeface="Arial" panose="020B0604020202020204" pitchFamily="34" charset="0"/>
              <a:buChar char="•"/>
            </a:pPr>
            <a:r>
              <a:rPr lang="en-US" dirty="0" smtClean="0"/>
              <a:t>An </a:t>
            </a:r>
            <a:r>
              <a:rPr lang="en-US" dirty="0"/>
              <a:t>ice cream vending </a:t>
            </a:r>
            <a:r>
              <a:rPr lang="en-US" dirty="0" smtClean="0"/>
              <a:t>machine – </a:t>
            </a:r>
            <a:r>
              <a:rPr lang="en-US" b="1" i="1" dirty="0" smtClean="0">
                <a:solidFill>
                  <a:srgbClr val="C00000"/>
                </a:solidFill>
              </a:rPr>
              <a:t>Caiden </a:t>
            </a:r>
            <a:r>
              <a:rPr lang="en-US" b="1" i="1" dirty="0" err="1" smtClean="0">
                <a:solidFill>
                  <a:srgbClr val="C00000"/>
                </a:solidFill>
              </a:rPr>
              <a:t>Oko</a:t>
            </a:r>
            <a:endParaRPr lang="en-US" b="1" i="1" dirty="0" smtClean="0">
              <a:solidFill>
                <a:srgbClr val="C00000"/>
              </a:solidFill>
            </a:endParaRPr>
          </a:p>
          <a:p>
            <a:pPr marL="685800" indent="-228600">
              <a:buFont typeface="Arial" panose="020B0604020202020204" pitchFamily="34" charset="0"/>
              <a:buChar char="•"/>
            </a:pPr>
            <a:r>
              <a:rPr lang="en-US" dirty="0" smtClean="0"/>
              <a:t>Student Life/Games Area </a:t>
            </a:r>
          </a:p>
          <a:p>
            <a:pPr marL="685800" indent="-228600">
              <a:buFont typeface="Arial" panose="020B0604020202020204" pitchFamily="34" charset="0"/>
              <a:buChar char="•"/>
            </a:pPr>
            <a:r>
              <a:rPr lang="en-US" dirty="0" smtClean="0"/>
              <a:t>Competitive </a:t>
            </a:r>
            <a:r>
              <a:rPr lang="en-US" dirty="0"/>
              <a:t>robotics </a:t>
            </a:r>
            <a:r>
              <a:rPr lang="en-US" dirty="0" smtClean="0"/>
              <a:t>and bridge building competitions – </a:t>
            </a:r>
            <a:r>
              <a:rPr lang="en-US" b="1" i="1" dirty="0" smtClean="0">
                <a:solidFill>
                  <a:srgbClr val="C00000"/>
                </a:solidFill>
              </a:rPr>
              <a:t>Jake </a:t>
            </a:r>
            <a:r>
              <a:rPr lang="en-US" b="1" i="1" dirty="0" err="1" smtClean="0">
                <a:solidFill>
                  <a:srgbClr val="C00000"/>
                </a:solidFill>
              </a:rPr>
              <a:t>Damery</a:t>
            </a:r>
            <a:endParaRPr lang="en-US" b="1" i="1" dirty="0">
              <a:solidFill>
                <a:srgbClr val="C00000"/>
              </a:solidFill>
            </a:endParaRPr>
          </a:p>
          <a:p>
            <a:pPr marL="685800" indent="-228600">
              <a:buFont typeface="Arial" panose="020B0604020202020204" pitchFamily="34" charset="0"/>
              <a:buChar char="•"/>
            </a:pPr>
            <a:r>
              <a:rPr lang="en-US" dirty="0" smtClean="0"/>
              <a:t>Athletic Board to highlight STA Saints	</a:t>
            </a:r>
          </a:p>
          <a:p>
            <a:pPr marL="685800" lvl="0" indent="-228600">
              <a:buFont typeface="Arial" panose="020B0604020202020204" pitchFamily="34" charset="0"/>
              <a:buChar char="•"/>
            </a:pPr>
            <a:r>
              <a:rPr lang="en-US" dirty="0" smtClean="0"/>
              <a:t>Mural - </a:t>
            </a:r>
            <a:r>
              <a:rPr lang="en-US" b="1" i="1" dirty="0" err="1">
                <a:solidFill>
                  <a:srgbClr val="C00000"/>
                </a:solidFill>
              </a:rPr>
              <a:t>Maneli</a:t>
            </a:r>
            <a:r>
              <a:rPr lang="en-US" b="1" i="1" dirty="0">
                <a:solidFill>
                  <a:srgbClr val="C00000"/>
                </a:solidFill>
              </a:rPr>
              <a:t> </a:t>
            </a:r>
            <a:r>
              <a:rPr lang="en-US" b="1" i="1" dirty="0" err="1" smtClean="0">
                <a:solidFill>
                  <a:srgbClr val="C00000"/>
                </a:solidFill>
              </a:rPr>
              <a:t>Malekpour</a:t>
            </a:r>
            <a:endParaRPr lang="en-US" b="1" i="1" dirty="0">
              <a:solidFill>
                <a:srgbClr val="C00000"/>
              </a:solidFill>
            </a:endParaRPr>
          </a:p>
          <a:p>
            <a:pPr marL="685800" lvl="0" indent="-228600">
              <a:buFont typeface="Arial" panose="020B0604020202020204" pitchFamily="34" charset="0"/>
              <a:buChar char="•"/>
            </a:pPr>
            <a:r>
              <a:rPr lang="en-US" dirty="0" smtClean="0"/>
              <a:t>Enhanced sound system for music room</a:t>
            </a:r>
          </a:p>
          <a:p>
            <a:pPr marL="685800" lvl="0" indent="-228600">
              <a:buFont typeface="Arial" panose="020B0604020202020204" pitchFamily="34" charset="0"/>
              <a:buChar char="•"/>
            </a:pPr>
            <a:r>
              <a:rPr lang="en-US" dirty="0" smtClean="0"/>
              <a:t>Indoor/outdoor signage re. STA’s History – </a:t>
            </a:r>
            <a:r>
              <a:rPr lang="en-US" b="1" i="1" dirty="0" smtClean="0">
                <a:solidFill>
                  <a:srgbClr val="C00000"/>
                </a:solidFill>
              </a:rPr>
              <a:t>Luke </a:t>
            </a:r>
            <a:r>
              <a:rPr lang="en-US" b="1" i="1" dirty="0" err="1" smtClean="0">
                <a:solidFill>
                  <a:srgbClr val="C00000"/>
                </a:solidFill>
              </a:rPr>
              <a:t>Marchetti</a:t>
            </a:r>
            <a:endParaRPr lang="en-US" b="1" i="1" dirty="0">
              <a:solidFill>
                <a:srgbClr val="C00000"/>
              </a:solidFill>
            </a:endParaRPr>
          </a:p>
          <a:p>
            <a:pPr marL="685800" lvl="0" indent="-228600">
              <a:buFont typeface="Arial" panose="020B0604020202020204" pitchFamily="34" charset="0"/>
              <a:buChar char="•"/>
            </a:pPr>
            <a:r>
              <a:rPr lang="en-US" b="1" dirty="0" err="1" smtClean="0"/>
              <a:t>Honourable</a:t>
            </a:r>
            <a:r>
              <a:rPr lang="en-US" b="1" dirty="0" smtClean="0"/>
              <a:t> mentions: </a:t>
            </a:r>
            <a:r>
              <a:rPr lang="en-US" b="1" i="1" dirty="0" smtClean="0">
                <a:solidFill>
                  <a:srgbClr val="C00000"/>
                </a:solidFill>
              </a:rPr>
              <a:t>Sophie Savage </a:t>
            </a:r>
            <a:r>
              <a:rPr lang="en-US" dirty="0" smtClean="0"/>
              <a:t>for outdoor basketball hoops, and </a:t>
            </a:r>
            <a:r>
              <a:rPr lang="en-US" b="1" i="1" dirty="0" smtClean="0">
                <a:solidFill>
                  <a:srgbClr val="C00000"/>
                </a:solidFill>
              </a:rPr>
              <a:t>Victory Kramer </a:t>
            </a:r>
            <a:r>
              <a:rPr lang="en-US" dirty="0" smtClean="0"/>
              <a:t>and </a:t>
            </a:r>
            <a:r>
              <a:rPr lang="en-US" b="1" i="1" dirty="0" smtClean="0">
                <a:solidFill>
                  <a:srgbClr val="C00000"/>
                </a:solidFill>
              </a:rPr>
              <a:t>Kelsey </a:t>
            </a:r>
            <a:r>
              <a:rPr lang="en-US" b="1" i="1" dirty="0" err="1" smtClean="0">
                <a:solidFill>
                  <a:srgbClr val="C00000"/>
                </a:solidFill>
              </a:rPr>
              <a:t>Themens</a:t>
            </a:r>
            <a:r>
              <a:rPr lang="en-US" b="1" i="1" dirty="0" smtClean="0">
                <a:solidFill>
                  <a:srgbClr val="C00000"/>
                </a:solidFill>
              </a:rPr>
              <a:t> </a:t>
            </a:r>
            <a:r>
              <a:rPr lang="en-US" dirty="0" smtClean="0"/>
              <a:t>for heat/WIFI.</a:t>
            </a:r>
            <a:endParaRPr lang="en-US" dirty="0"/>
          </a:p>
          <a:p>
            <a:endParaRPr lang="en-US" sz="2400" dirty="0" smtClean="0"/>
          </a:p>
          <a:p>
            <a:pPr marL="342900" indent="-34290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000" dirty="0" smtClean="0"/>
          </a:p>
          <a:p>
            <a:pPr lvl="1"/>
            <a:endParaRPr lang="en-US" sz="2000" dirty="0"/>
          </a:p>
          <a:p>
            <a:pPr lvl="1"/>
            <a:endParaRPr lang="en-US" sz="2000" dirty="0" smtClean="0"/>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0355" y="225842"/>
            <a:ext cx="1835437" cy="1358465"/>
          </a:xfrm>
          <a:prstGeom prst="rect">
            <a:avLst/>
          </a:prstGeom>
        </p:spPr>
      </p:pic>
    </p:spTree>
    <p:extLst>
      <p:ext uri="{BB962C8B-B14F-4D97-AF65-F5344CB8AC3E}">
        <p14:creationId xmlns:p14="http://schemas.microsoft.com/office/powerpoint/2010/main" val="1104727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049257"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Prizes!</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56111" y="1087757"/>
            <a:ext cx="11095730" cy="7971413"/>
          </a:xfrm>
          <a:prstGeom prst="rect">
            <a:avLst/>
          </a:prstGeom>
          <a:noFill/>
        </p:spPr>
        <p:txBody>
          <a:bodyPr wrap="square" rtlCol="0">
            <a:spAutoFit/>
          </a:bodyPr>
          <a:lstStyle/>
          <a:p>
            <a:endParaRPr lang="en-US" sz="2400" dirty="0" smtClean="0"/>
          </a:p>
          <a:p>
            <a:pPr marL="342900" indent="-342900">
              <a:buFont typeface="Arial" panose="020B0604020202020204" pitchFamily="34" charset="0"/>
              <a:buChar char="•"/>
            </a:pPr>
            <a:r>
              <a:rPr lang="en-US" sz="2400" b="1" dirty="0" smtClean="0">
                <a:solidFill>
                  <a:schemeClr val="accent6"/>
                </a:solidFill>
              </a:rPr>
              <a:t>Top Pledge Collectors </a:t>
            </a:r>
            <a:r>
              <a:rPr lang="en-US" sz="2400" dirty="0" smtClean="0"/>
              <a:t>– Best Buy certificates in the amounts of $400, $300, $200 and $100.</a:t>
            </a:r>
          </a:p>
          <a:p>
            <a:pPr marL="342900" indent="-342900">
              <a:buFont typeface="Arial" panose="020B0604020202020204" pitchFamily="34" charset="0"/>
              <a:buChar char="•"/>
            </a:pPr>
            <a:r>
              <a:rPr lang="en-US" sz="2400" b="1" dirty="0" smtClean="0">
                <a:solidFill>
                  <a:srgbClr val="FF0000"/>
                </a:solidFill>
              </a:rPr>
              <a:t>Pledge Leader Raffle </a:t>
            </a:r>
            <a:r>
              <a:rPr lang="en-US" sz="2400" dirty="0" smtClean="0"/>
              <a:t>– Each student who collects the individual goal of $150 or more will be entered into a raffle for one of five (5) $75 gift card prizes.</a:t>
            </a:r>
          </a:p>
          <a:p>
            <a:pPr marL="342900" indent="-342900">
              <a:buFont typeface="Arial" panose="020B0604020202020204" pitchFamily="34" charset="0"/>
              <a:buChar char="•"/>
            </a:pPr>
            <a:r>
              <a:rPr lang="en-US" sz="2400" b="1" dirty="0">
                <a:solidFill>
                  <a:schemeClr val="accent6"/>
                </a:solidFill>
              </a:rPr>
              <a:t>Pledge Leader </a:t>
            </a:r>
            <a:r>
              <a:rPr lang="en-US" sz="2400" b="1" dirty="0" smtClean="0">
                <a:solidFill>
                  <a:schemeClr val="accent6"/>
                </a:solidFill>
              </a:rPr>
              <a:t>Spirit Week </a:t>
            </a:r>
            <a:r>
              <a:rPr lang="en-US" sz="2400" dirty="0"/>
              <a:t>– </a:t>
            </a:r>
            <a:r>
              <a:rPr lang="en-US" sz="2400" dirty="0" smtClean="0"/>
              <a:t>All students who collect </a:t>
            </a:r>
            <a:r>
              <a:rPr lang="en-US" sz="2400" dirty="0"/>
              <a:t>the individual goal of $150 </a:t>
            </a:r>
            <a:r>
              <a:rPr lang="en-US" sz="2400" dirty="0" smtClean="0"/>
              <a:t>will earn a free spirit week </a:t>
            </a:r>
            <a:r>
              <a:rPr lang="en-US" sz="2400" b="1" dirty="0" smtClean="0"/>
              <a:t>from October 25-29</a:t>
            </a:r>
            <a:r>
              <a:rPr lang="en-US" sz="2400" dirty="0" smtClean="0"/>
              <a:t>.</a:t>
            </a:r>
          </a:p>
          <a:p>
            <a:pPr marL="342900" indent="-342900">
              <a:buFont typeface="Arial" panose="020B0604020202020204" pitchFamily="34" charset="0"/>
              <a:buChar char="•"/>
            </a:pPr>
            <a:r>
              <a:rPr lang="en-US" sz="2400" b="1" dirty="0" smtClean="0">
                <a:solidFill>
                  <a:srgbClr val="FF0000"/>
                </a:solidFill>
              </a:rPr>
              <a:t>Pizza Lunch </a:t>
            </a:r>
            <a:r>
              <a:rPr lang="en-US" sz="2400" dirty="0" smtClean="0"/>
              <a:t>– Top Advisory class in each grade will receive a pizza lunch on November 16.</a:t>
            </a:r>
          </a:p>
          <a:p>
            <a:pPr marL="342900" indent="-342900">
              <a:buFont typeface="Arial" panose="020B0604020202020204" pitchFamily="34" charset="0"/>
              <a:buChar char="•"/>
            </a:pPr>
            <a:r>
              <a:rPr lang="en-US" sz="2400" b="1" dirty="0" smtClean="0">
                <a:solidFill>
                  <a:schemeClr val="accent6"/>
                </a:solidFill>
              </a:rPr>
              <a:t>Daily Raffles </a:t>
            </a:r>
            <a:r>
              <a:rPr lang="en-US" sz="2400" dirty="0" smtClean="0"/>
              <a:t>– Students who collect a minimum of $25 in </a:t>
            </a:r>
            <a:r>
              <a:rPr lang="en-US" sz="2400" b="1" dirty="0" smtClean="0"/>
              <a:t>NEW</a:t>
            </a:r>
            <a:r>
              <a:rPr lang="en-US" sz="2400" dirty="0" smtClean="0"/>
              <a:t> pledges </a:t>
            </a:r>
            <a:r>
              <a:rPr lang="en-US" sz="2400" b="1" dirty="0" smtClean="0"/>
              <a:t>EACH DAY</a:t>
            </a:r>
            <a:r>
              <a:rPr lang="en-US" sz="2400" dirty="0" smtClean="0"/>
              <a:t> will be entered into a raffle to win one of two gifts cards on: September 17, 20, 24, 27, October 1 and 5</a:t>
            </a:r>
            <a:r>
              <a:rPr lang="en-US" sz="2400" dirty="0" smtClean="0"/>
              <a:t>. </a:t>
            </a:r>
            <a:r>
              <a:rPr lang="en-US" sz="2400" dirty="0"/>
              <a:t>They will also earn a bonus spirit day </a:t>
            </a:r>
            <a:r>
              <a:rPr lang="en-US" sz="2400" dirty="0" smtClean="0"/>
              <a:t>on 1 November.</a:t>
            </a:r>
            <a:endParaRPr lang="en-US" sz="2400" dirty="0" smtClean="0"/>
          </a:p>
          <a:p>
            <a:pPr marL="342900" indent="-342900">
              <a:buFont typeface="Arial" panose="020B0604020202020204" pitchFamily="34" charset="0"/>
              <a:buChar char="•"/>
            </a:pPr>
            <a:r>
              <a:rPr lang="en-US" sz="2400" b="1" dirty="0" smtClean="0">
                <a:solidFill>
                  <a:srgbClr val="FF0000"/>
                </a:solidFill>
              </a:rPr>
              <a:t>Gift cards include</a:t>
            </a:r>
            <a:r>
              <a:rPr lang="en-US" sz="2400" dirty="0" smtClean="0"/>
              <a:t>: Indigo, Sport </a:t>
            </a:r>
            <a:r>
              <a:rPr lang="en-US" sz="2400" dirty="0" err="1" smtClean="0"/>
              <a:t>Chek</a:t>
            </a:r>
            <a:r>
              <a:rPr lang="en-US" sz="2400" dirty="0" smtClean="0"/>
              <a:t>, Shoppers, Joey’s, Cineplex, Banana Republic, Saints </a:t>
            </a:r>
            <a:r>
              <a:rPr lang="en-US" sz="2400" dirty="0" err="1" smtClean="0"/>
              <a:t>STAtion</a:t>
            </a:r>
            <a:r>
              <a:rPr lang="en-US" sz="2400" dirty="0" smtClean="0"/>
              <a:t>, STA Cafeteria &amp; more. </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000" dirty="0" smtClean="0"/>
          </a:p>
          <a:p>
            <a:pPr lvl="1"/>
            <a:endParaRPr lang="en-US" sz="2000" dirty="0"/>
          </a:p>
          <a:p>
            <a:pPr lvl="1"/>
            <a:endParaRPr lang="en-US" sz="2000" dirty="0" smtClean="0"/>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264" y="271411"/>
            <a:ext cx="1586900" cy="1174516"/>
          </a:xfrm>
          <a:prstGeom prst="rect">
            <a:avLst/>
          </a:prstGeom>
        </p:spPr>
      </p:pic>
    </p:spTree>
    <p:extLst>
      <p:ext uri="{BB962C8B-B14F-4D97-AF65-F5344CB8AC3E}">
        <p14:creationId xmlns:p14="http://schemas.microsoft.com/office/powerpoint/2010/main" val="198106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049257"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How the Raffles Work</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56111" y="1572389"/>
            <a:ext cx="11095730" cy="2431435"/>
          </a:xfrm>
          <a:prstGeom prst="rect">
            <a:avLst/>
          </a:prstGeom>
          <a:noFill/>
        </p:spPr>
        <p:txBody>
          <a:bodyPr wrap="square" rtlCol="0">
            <a:spAutoFit/>
          </a:bodyPr>
          <a:lstStyle/>
          <a:p>
            <a:endParaRPr lang="en-US" sz="2400" dirty="0" smtClean="0"/>
          </a:p>
          <a:p>
            <a:endParaRPr lang="en-US" sz="2400" dirty="0" smtClean="0"/>
          </a:p>
          <a:p>
            <a:pPr marL="342900" indent="-34290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000" dirty="0" smtClean="0"/>
          </a:p>
          <a:p>
            <a:pPr lvl="1"/>
            <a:endParaRPr lang="en-US" sz="2000" dirty="0"/>
          </a:p>
          <a:p>
            <a:pPr lvl="1"/>
            <a:endParaRPr lang="en-US" sz="2000" dirty="0" smtClean="0"/>
          </a:p>
          <a:p>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398" y="271410"/>
            <a:ext cx="1757766" cy="130097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9187355"/>
              </p:ext>
            </p:extLst>
          </p:nvPr>
        </p:nvGraphicFramePr>
        <p:xfrm>
          <a:off x="758357" y="1435100"/>
          <a:ext cx="9384021" cy="4676450"/>
        </p:xfrm>
        <a:graphic>
          <a:graphicData uri="http://schemas.openxmlformats.org/drawingml/2006/table">
            <a:tbl>
              <a:tblPr firstRow="1" firstCol="1" bandRow="1">
                <a:tableStyleId>{5C22544A-7EE6-4342-B048-85BDC9FD1C3A}</a:tableStyleId>
              </a:tblPr>
              <a:tblGrid>
                <a:gridCol w="1957095">
                  <a:extLst>
                    <a:ext uri="{9D8B030D-6E8A-4147-A177-3AD203B41FA5}">
                      <a16:colId xmlns:a16="http://schemas.microsoft.com/office/drawing/2014/main" val="2565266384"/>
                    </a:ext>
                  </a:extLst>
                </a:gridCol>
                <a:gridCol w="1210387">
                  <a:extLst>
                    <a:ext uri="{9D8B030D-6E8A-4147-A177-3AD203B41FA5}">
                      <a16:colId xmlns:a16="http://schemas.microsoft.com/office/drawing/2014/main" val="1327842994"/>
                    </a:ext>
                  </a:extLst>
                </a:gridCol>
                <a:gridCol w="1211392">
                  <a:extLst>
                    <a:ext uri="{9D8B030D-6E8A-4147-A177-3AD203B41FA5}">
                      <a16:colId xmlns:a16="http://schemas.microsoft.com/office/drawing/2014/main" val="2283129499"/>
                    </a:ext>
                  </a:extLst>
                </a:gridCol>
                <a:gridCol w="1211392">
                  <a:extLst>
                    <a:ext uri="{9D8B030D-6E8A-4147-A177-3AD203B41FA5}">
                      <a16:colId xmlns:a16="http://schemas.microsoft.com/office/drawing/2014/main" val="1272503252"/>
                    </a:ext>
                  </a:extLst>
                </a:gridCol>
                <a:gridCol w="1264585">
                  <a:extLst>
                    <a:ext uri="{9D8B030D-6E8A-4147-A177-3AD203B41FA5}">
                      <a16:colId xmlns:a16="http://schemas.microsoft.com/office/drawing/2014/main" val="1177630778"/>
                    </a:ext>
                  </a:extLst>
                </a:gridCol>
                <a:gridCol w="1264585">
                  <a:extLst>
                    <a:ext uri="{9D8B030D-6E8A-4147-A177-3AD203B41FA5}">
                      <a16:colId xmlns:a16="http://schemas.microsoft.com/office/drawing/2014/main" val="1343728195"/>
                    </a:ext>
                  </a:extLst>
                </a:gridCol>
                <a:gridCol w="1264585">
                  <a:extLst>
                    <a:ext uri="{9D8B030D-6E8A-4147-A177-3AD203B41FA5}">
                      <a16:colId xmlns:a16="http://schemas.microsoft.com/office/drawing/2014/main" val="2428920413"/>
                    </a:ext>
                  </a:extLst>
                </a:gridCol>
              </a:tblGrid>
              <a:tr h="1002097">
                <a:tc>
                  <a:txBody>
                    <a:bodyPr/>
                    <a:lstStyle/>
                    <a:p>
                      <a:pPr marL="0" marR="0">
                        <a:lnSpc>
                          <a:spcPct val="107000"/>
                        </a:lnSpc>
                        <a:spcBef>
                          <a:spcPts val="0"/>
                        </a:spcBef>
                        <a:spcAft>
                          <a:spcPts val="0"/>
                        </a:spcAft>
                      </a:pPr>
                      <a:r>
                        <a:rPr lang="en-CA" sz="1700">
                          <a:effectLst/>
                        </a:rPr>
                        <a:t>Daily</a:t>
                      </a:r>
                      <a:endParaRPr lang="en-US" sz="700">
                        <a:effectLst/>
                      </a:endParaRPr>
                    </a:p>
                    <a:p>
                      <a:pPr marL="0" marR="0">
                        <a:lnSpc>
                          <a:spcPct val="107000"/>
                        </a:lnSpc>
                        <a:spcBef>
                          <a:spcPts val="0"/>
                        </a:spcBef>
                        <a:spcAft>
                          <a:spcPts val="0"/>
                        </a:spcAft>
                      </a:pPr>
                      <a:r>
                        <a:rPr lang="en-CA" sz="1700">
                          <a:effectLst/>
                        </a:rPr>
                        <a:t>Goal</a:t>
                      </a:r>
                      <a:r>
                        <a:rPr lang="en-CA" sz="1700">
                          <a:effectLst/>
                          <a:sym typeface="Wingdings" panose="05000000000000000000" pitchFamily="2" charset="2"/>
                        </a:rPr>
                        <a:t></a:t>
                      </a:r>
                      <a:endParaRPr lang="en-US" sz="700">
                        <a:effectLst/>
                      </a:endParaRPr>
                    </a:p>
                    <a:p>
                      <a:pPr marL="0" marR="0" algn="ctr">
                        <a:lnSpc>
                          <a:spcPct val="107000"/>
                        </a:lnSpc>
                        <a:spcBef>
                          <a:spcPts val="0"/>
                        </a:spcBef>
                        <a:spcAft>
                          <a:spcPts val="0"/>
                        </a:spcAft>
                      </a:pPr>
                      <a:r>
                        <a:rPr lang="en-CA" sz="1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 </a:t>
                      </a:r>
                      <a:endParaRPr lang="en-US" sz="700">
                        <a:effectLst/>
                      </a:endParaRPr>
                    </a:p>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3664906664"/>
                  </a:ext>
                </a:extLst>
              </a:tr>
              <a:tr h="668064">
                <a:tc>
                  <a:txBody>
                    <a:bodyPr/>
                    <a:lstStyle/>
                    <a:p>
                      <a:pPr marL="0" marR="0" algn="ctr">
                        <a:lnSpc>
                          <a:spcPct val="107000"/>
                        </a:lnSpc>
                        <a:spcBef>
                          <a:spcPts val="0"/>
                        </a:spcBef>
                        <a:spcAft>
                          <a:spcPts val="0"/>
                        </a:spcAft>
                      </a:pPr>
                      <a:r>
                        <a:rPr lang="en-CA" sz="1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Sept 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Sept 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Sept 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Sept 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Oct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Oct 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3383749620"/>
                  </a:ext>
                </a:extLst>
              </a:tr>
              <a:tr h="668064">
                <a:tc>
                  <a:txBody>
                    <a:bodyPr/>
                    <a:lstStyle/>
                    <a:p>
                      <a:pPr marL="0" marR="0" algn="ctr">
                        <a:lnSpc>
                          <a:spcPct val="107000"/>
                        </a:lnSpc>
                        <a:spcBef>
                          <a:spcPts val="0"/>
                        </a:spcBef>
                        <a:spcAft>
                          <a:spcPts val="0"/>
                        </a:spcAft>
                      </a:pPr>
                      <a:r>
                        <a:rPr lang="en-CA" sz="1700">
                          <a:effectLst/>
                        </a:rPr>
                        <a:t>Student 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3501860511"/>
                  </a:ext>
                </a:extLst>
              </a:tr>
              <a:tr h="1002097">
                <a:tc>
                  <a:txBody>
                    <a:bodyPr/>
                    <a:lstStyle/>
                    <a:p>
                      <a:pPr marL="0" marR="0" algn="ctr">
                        <a:lnSpc>
                          <a:spcPct val="107000"/>
                        </a:lnSpc>
                        <a:spcBef>
                          <a:spcPts val="0"/>
                        </a:spcBef>
                        <a:spcAft>
                          <a:spcPts val="0"/>
                        </a:spcAft>
                      </a:pPr>
                      <a:r>
                        <a:rPr lang="en-CA" sz="1700">
                          <a:effectLst/>
                        </a:rPr>
                        <a:t>Student</a:t>
                      </a:r>
                      <a:endParaRPr lang="en-US" sz="700">
                        <a:effectLst/>
                      </a:endParaRPr>
                    </a:p>
                    <a:p>
                      <a:pPr marL="0" marR="0" algn="ctr">
                        <a:lnSpc>
                          <a:spcPct val="107000"/>
                        </a:lnSpc>
                        <a:spcBef>
                          <a:spcPts val="0"/>
                        </a:spcBef>
                        <a:spcAft>
                          <a:spcPts val="0"/>
                        </a:spcAft>
                      </a:pPr>
                      <a:r>
                        <a:rPr lang="en-CA" sz="1700">
                          <a:effectLst/>
                        </a:rPr>
                        <a:t>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3297817794"/>
                  </a:ext>
                </a:extLst>
              </a:tr>
              <a:tr h="668064">
                <a:tc>
                  <a:txBody>
                    <a:bodyPr/>
                    <a:lstStyle/>
                    <a:p>
                      <a:pPr marL="0" marR="0" algn="ctr">
                        <a:lnSpc>
                          <a:spcPct val="107000"/>
                        </a:lnSpc>
                        <a:spcBef>
                          <a:spcPts val="0"/>
                        </a:spcBef>
                        <a:spcAft>
                          <a:spcPts val="0"/>
                        </a:spcAft>
                      </a:pPr>
                      <a:r>
                        <a:rPr lang="en-CA" sz="1700">
                          <a:effectLst/>
                        </a:rPr>
                        <a:t>Student 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4099962890"/>
                  </a:ext>
                </a:extLst>
              </a:tr>
              <a:tr h="668064">
                <a:tc>
                  <a:txBody>
                    <a:bodyPr/>
                    <a:lstStyle/>
                    <a:p>
                      <a:pPr marL="0" marR="0" algn="ctr">
                        <a:lnSpc>
                          <a:spcPct val="107000"/>
                        </a:lnSpc>
                        <a:spcBef>
                          <a:spcPts val="0"/>
                        </a:spcBef>
                        <a:spcAft>
                          <a:spcPts val="0"/>
                        </a:spcAft>
                      </a:pPr>
                      <a:r>
                        <a:rPr lang="en-CA" sz="1700">
                          <a:effectLst/>
                        </a:rPr>
                        <a:t>Student 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tc>
                  <a:txBody>
                    <a:bodyPr/>
                    <a:lstStyle/>
                    <a:p>
                      <a:pPr marL="0" marR="0" algn="ctr">
                        <a:lnSpc>
                          <a:spcPct val="107000"/>
                        </a:lnSpc>
                        <a:spcBef>
                          <a:spcPts val="0"/>
                        </a:spcBef>
                        <a:spcAft>
                          <a:spcPts val="0"/>
                        </a:spcAft>
                      </a:pPr>
                      <a:r>
                        <a:rPr lang="en-CA" sz="1700" dirty="0">
                          <a:effectLst/>
                        </a:rPr>
                        <a:t>150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963" marR="45963" marT="0" marB="0"/>
                </a:tc>
                <a:extLst>
                  <a:ext uri="{0D108BD9-81ED-4DB2-BD59-A6C34878D82A}">
                    <a16:rowId xmlns:a16="http://schemas.microsoft.com/office/drawing/2014/main" val="2860561604"/>
                  </a:ext>
                </a:extLst>
              </a:tr>
            </a:tbl>
          </a:graphicData>
        </a:graphic>
      </p:graphicFrame>
      <p:sp>
        <p:nvSpPr>
          <p:cNvPr id="3" name="Rectangle 1"/>
          <p:cNvSpPr>
            <a:spLocks noChangeArrowheads="1"/>
          </p:cNvSpPr>
          <p:nvPr/>
        </p:nvSpPr>
        <p:spPr bwMode="auto">
          <a:xfrm>
            <a:off x="758824" y="1435099"/>
            <a:ext cx="32472971" cy="54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5672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Pledge &amp; Money Collection</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3272" y="1664198"/>
            <a:ext cx="10569039"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What’s the difference between a pledge collection and money collection?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We prefer online donations as much as possible because it’s easier for you </a:t>
            </a:r>
            <a:r>
              <a:rPr lang="en-US" sz="2400" b="1" dirty="0" smtClean="0"/>
              <a:t>AND</a:t>
            </a:r>
            <a:r>
              <a:rPr lang="en-US" sz="2400" dirty="0" smtClean="0"/>
              <a:t> the donor. </a:t>
            </a:r>
          </a:p>
          <a:p>
            <a:pPr marL="285750" indent="-285750">
              <a:buFont typeface="Arial" panose="020B0604020202020204" pitchFamily="34" charset="0"/>
              <a:buChar char="•"/>
            </a:pPr>
            <a:r>
              <a:rPr lang="en-US" sz="2400" dirty="0" smtClean="0"/>
              <a:t>Write down anyone with an online donation on your form.</a:t>
            </a:r>
          </a:p>
          <a:p>
            <a:pPr marL="285750" indent="-285750">
              <a:buFont typeface="Arial" panose="020B0604020202020204" pitchFamily="34" charset="0"/>
              <a:buChar char="•"/>
            </a:pPr>
            <a:r>
              <a:rPr lang="en-US" sz="2400" dirty="0" smtClean="0"/>
              <a:t>Pledge totals are collected in special </a:t>
            </a:r>
            <a:r>
              <a:rPr lang="en-US" sz="2400" b="1" dirty="0" smtClean="0"/>
              <a:t>Advisory homerooms on Fridays, Advisory classes on Mondays and one special Advisory homeroom on October 5.</a:t>
            </a:r>
            <a:r>
              <a:rPr lang="en-US" sz="2400" dirty="0" smtClean="0"/>
              <a:t>.</a:t>
            </a:r>
          </a:p>
          <a:p>
            <a:pPr marL="285750" indent="-285750">
              <a:buFont typeface="Arial" panose="020B0604020202020204" pitchFamily="34" charset="0"/>
              <a:buChar char="•"/>
            </a:pPr>
            <a:r>
              <a:rPr lang="en-US" sz="2400" dirty="0" smtClean="0"/>
              <a:t>Return your forms with any cash or </a:t>
            </a:r>
            <a:r>
              <a:rPr lang="en-US" sz="2400" dirty="0" err="1" smtClean="0"/>
              <a:t>cheque</a:t>
            </a:r>
            <a:r>
              <a:rPr lang="en-US" sz="2400" dirty="0" smtClean="0"/>
              <a:t> donations </a:t>
            </a:r>
            <a:r>
              <a:rPr lang="en-US" sz="2400" b="1" dirty="0" smtClean="0"/>
              <a:t>BETWEEN October 6 – October 8</a:t>
            </a:r>
            <a:r>
              <a:rPr lang="en-US" sz="2400" dirty="0" smtClean="0"/>
              <a: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b="1" dirty="0" smtClean="0"/>
              <a:t>IMPORTANT</a:t>
            </a:r>
            <a:r>
              <a:rPr lang="en-US" sz="2400" dirty="0" smtClean="0"/>
              <a:t>: Tax receipts are provided to all donors with gifts of $25 or more. </a:t>
            </a:r>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190" y="209407"/>
            <a:ext cx="1965584" cy="1454791"/>
          </a:xfrm>
          <a:prstGeom prst="rect">
            <a:avLst/>
          </a:prstGeom>
        </p:spPr>
      </p:pic>
    </p:spTree>
    <p:extLst>
      <p:ext uri="{BB962C8B-B14F-4D97-AF65-F5344CB8AC3E}">
        <p14:creationId xmlns:p14="http://schemas.microsoft.com/office/powerpoint/2010/main" val="2749881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616185" cy="640080"/>
          </a:xfrm>
          <a:solidFill>
            <a:schemeClr val="bg1"/>
          </a:solidFill>
        </p:spPr>
        <p:txBody>
          <a:bodyPr>
            <a:noAutofit/>
          </a:bodyPr>
          <a:lstStyle/>
          <a:p>
            <a:r>
              <a:rPr lang="en-US" sz="4000" b="1" dirty="0" smtClean="0">
                <a:solidFill>
                  <a:schemeClr val="tx1"/>
                </a:solidFill>
                <a:latin typeface="Segoe UI Light" panose="020B0502040204020203" pitchFamily="34" charset="0"/>
                <a:cs typeface="Segoe UI Light" panose="020B0502040204020203" pitchFamily="34" charset="0"/>
              </a:rPr>
              <a:t>Details – October 6</a:t>
            </a:r>
            <a:endParaRPr lang="en-US" sz="4000" b="1" dirty="0">
              <a:solidFill>
                <a:schemeClr val="tx1"/>
              </a:solidFill>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604434" y="1196392"/>
            <a:ext cx="10983132" cy="0"/>
          </a:xfrm>
          <a:prstGeom prst="line">
            <a:avLst/>
          </a:prstGeom>
          <a:ln w="25400">
            <a:solidFill>
              <a:srgbClr val="92392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1206" y="1772454"/>
            <a:ext cx="11210129"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Arrival times at school on October 6: </a:t>
            </a:r>
          </a:p>
          <a:p>
            <a:r>
              <a:rPr lang="en-US" sz="2400" dirty="0"/>
              <a:t>	</a:t>
            </a:r>
            <a:r>
              <a:rPr lang="en-US" sz="2400" dirty="0" smtClean="0"/>
              <a:t>- Grades 8-9: 8:30 am &amp; Racers</a:t>
            </a:r>
          </a:p>
          <a:p>
            <a:r>
              <a:rPr lang="en-US" sz="2400" dirty="0"/>
              <a:t>	</a:t>
            </a:r>
            <a:r>
              <a:rPr lang="en-US" sz="2400" dirty="0" smtClean="0"/>
              <a:t>- Grades 10-12: 9:00 am</a:t>
            </a:r>
          </a:p>
          <a:p>
            <a:pPr marL="285750" indent="-285750">
              <a:buFont typeface="Arial" panose="020B0604020202020204" pitchFamily="34" charset="0"/>
              <a:buChar char="•"/>
            </a:pPr>
            <a:r>
              <a:rPr lang="en-US" sz="2400" dirty="0" smtClean="0"/>
              <a:t>If you wish to race the course for bragging rights and trophies, please email Ms. Donovan at cdonovan@aquinas.org </a:t>
            </a:r>
            <a:r>
              <a:rPr lang="en-US" sz="2400" b="1" dirty="0" smtClean="0"/>
              <a:t>by September 30</a:t>
            </a:r>
            <a:r>
              <a:rPr lang="en-US" sz="2400" dirty="0" smtClean="0"/>
              <a:t>. </a:t>
            </a:r>
          </a:p>
          <a:p>
            <a:pPr marL="285750" indent="-285750">
              <a:buFont typeface="Arial" panose="020B0604020202020204" pitchFamily="34" charset="0"/>
              <a:buChar char="•"/>
            </a:pPr>
            <a:r>
              <a:rPr lang="en-US" sz="2400" dirty="0"/>
              <a:t>Donuts will be provided at Checkpoint #2</a:t>
            </a:r>
          </a:p>
          <a:p>
            <a:pPr marL="285750" indent="-285750">
              <a:buFont typeface="Arial" panose="020B0604020202020204" pitchFamily="34" charset="0"/>
              <a:buChar char="•"/>
            </a:pPr>
            <a:r>
              <a:rPr lang="en-US" sz="2400" dirty="0" smtClean="0"/>
              <a:t>Bring your own water bottle</a:t>
            </a:r>
          </a:p>
          <a:p>
            <a:pPr marL="285750" indent="-285750">
              <a:buFont typeface="Arial" panose="020B0604020202020204" pitchFamily="34" charset="0"/>
              <a:buChar char="•"/>
            </a:pPr>
            <a:r>
              <a:rPr lang="en-US" sz="2400" dirty="0"/>
              <a:t>At each checkpoint, you will be given a handstamp. This allows you to receive a complimentary lunch and participate in the Carnival.</a:t>
            </a:r>
            <a:endParaRPr lang="en-US" sz="2400" dirty="0" smtClean="0"/>
          </a:p>
          <a:p>
            <a:pPr marL="285750" indent="-285750">
              <a:buFont typeface="Arial" panose="020B0604020202020204" pitchFamily="34" charset="0"/>
              <a:buChar char="•"/>
            </a:pPr>
            <a:r>
              <a:rPr lang="en-US" sz="2400" dirty="0" smtClean="0"/>
              <a:t>Return your pledge forms with any cash or </a:t>
            </a:r>
            <a:r>
              <a:rPr lang="en-US" sz="2400" dirty="0" err="1" smtClean="0"/>
              <a:t>cheque</a:t>
            </a:r>
            <a:r>
              <a:rPr lang="en-US" sz="2400" dirty="0" smtClean="0"/>
              <a:t> donations </a:t>
            </a:r>
            <a:r>
              <a:rPr lang="en-US" sz="2400" b="1" dirty="0" smtClean="0"/>
              <a:t>BETWEEN October 6 – October 8</a:t>
            </a:r>
            <a:r>
              <a:rPr lang="en-US" sz="2400" dirty="0" smtClean="0"/>
              <a:t>.</a:t>
            </a:r>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190" y="209407"/>
            <a:ext cx="1965584" cy="1454791"/>
          </a:xfrm>
          <a:prstGeom prst="rect">
            <a:avLst/>
          </a:prstGeom>
        </p:spPr>
      </p:pic>
    </p:spTree>
    <p:extLst>
      <p:ext uri="{BB962C8B-B14F-4D97-AF65-F5344CB8AC3E}">
        <p14:creationId xmlns:p14="http://schemas.microsoft.com/office/powerpoint/2010/main" val="2042385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1356</Words>
  <Application>Microsoft Office PowerPoint</Application>
  <PresentationFormat>Widescreen</PresentationFormat>
  <Paragraphs>253</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Segoe UI</vt:lpstr>
      <vt:lpstr>Segoe UI Light</vt:lpstr>
      <vt:lpstr>Times New Roman</vt:lpstr>
      <vt:lpstr>Wingdings</vt:lpstr>
      <vt:lpstr>WelcomeDoc</vt:lpstr>
      <vt:lpstr>1_Custom Design</vt:lpstr>
      <vt:lpstr>Custom Design</vt:lpstr>
      <vt:lpstr>    The STA Giving &amp; Gratitude Annual Fund Walkathon – October 6</vt:lpstr>
      <vt:lpstr>What is the STA Giving &amp; Gratitude Annual Fund Walkathon?</vt:lpstr>
      <vt:lpstr>Where Do We Walk?</vt:lpstr>
      <vt:lpstr>What’s Different About this Year’s Event?</vt:lpstr>
      <vt:lpstr>Goals</vt:lpstr>
      <vt:lpstr>Prizes!</vt:lpstr>
      <vt:lpstr>How the Raffles Work</vt:lpstr>
      <vt:lpstr>Pledge &amp; Money Collection</vt:lpstr>
      <vt:lpstr>Details – October 6</vt:lpstr>
      <vt:lpstr>More details from your Student Council Reps!</vt:lpstr>
      <vt:lpstr>Carnival After-Party</vt:lpstr>
      <vt:lpstr>What Do You Think?</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2019-12-04T16:54:31Z</dcterms:created>
  <dcterms:modified xsi:type="dcterms:W3CDTF">2021-09-15T16:36:34Z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